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0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21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7"/>
    <p:sldMasterId id="2147483687" r:id="rId8"/>
    <p:sldMasterId id="2147483703" r:id="rId9"/>
  </p:sldMasterIdLst>
  <p:notesMasterIdLst>
    <p:notesMasterId r:id="rId53"/>
  </p:notesMasterIdLst>
  <p:handoutMasterIdLst>
    <p:handoutMasterId r:id="rId54"/>
  </p:handoutMasterIdLst>
  <p:sldIdLst>
    <p:sldId id="673" r:id="rId10"/>
    <p:sldId id="622" r:id="rId11"/>
    <p:sldId id="611" r:id="rId12"/>
    <p:sldId id="612" r:id="rId13"/>
    <p:sldId id="614" r:id="rId14"/>
    <p:sldId id="679" r:id="rId15"/>
    <p:sldId id="632" r:id="rId16"/>
    <p:sldId id="683" r:id="rId17"/>
    <p:sldId id="684" r:id="rId18"/>
    <p:sldId id="685" r:id="rId19"/>
    <p:sldId id="686" r:id="rId20"/>
    <p:sldId id="687" r:id="rId21"/>
    <p:sldId id="688" r:id="rId22"/>
    <p:sldId id="689" r:id="rId23"/>
    <p:sldId id="690" r:id="rId24"/>
    <p:sldId id="691" r:id="rId25"/>
    <p:sldId id="692" r:id="rId26"/>
    <p:sldId id="693" r:id="rId27"/>
    <p:sldId id="694" r:id="rId28"/>
    <p:sldId id="695" r:id="rId29"/>
    <p:sldId id="696" r:id="rId30"/>
    <p:sldId id="697" r:id="rId31"/>
    <p:sldId id="610" r:id="rId32"/>
    <p:sldId id="680" r:id="rId33"/>
    <p:sldId id="617" r:id="rId34"/>
    <p:sldId id="674" r:id="rId35"/>
    <p:sldId id="675" r:id="rId36"/>
    <p:sldId id="616" r:id="rId37"/>
    <p:sldId id="681" r:id="rId38"/>
    <p:sldId id="655" r:id="rId39"/>
    <p:sldId id="676" r:id="rId40"/>
    <p:sldId id="677" r:id="rId41"/>
    <p:sldId id="678" r:id="rId42"/>
    <p:sldId id="630" r:id="rId43"/>
    <p:sldId id="654" r:id="rId44"/>
    <p:sldId id="624" r:id="rId45"/>
    <p:sldId id="648" r:id="rId46"/>
    <p:sldId id="649" r:id="rId47"/>
    <p:sldId id="650" r:id="rId48"/>
    <p:sldId id="651" r:id="rId49"/>
    <p:sldId id="652" r:id="rId50"/>
    <p:sldId id="653" r:id="rId51"/>
    <p:sldId id="658" r:id="rId52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 - Agenda" id="{EBF5CC23-0D39-4C5C-82EA-286B3BBAAEC7}">
          <p14:sldIdLst>
            <p14:sldId id="673"/>
            <p14:sldId id="622"/>
            <p14:sldId id="611"/>
            <p14:sldId id="612"/>
            <p14:sldId id="614"/>
            <p14:sldId id="679"/>
            <p14:sldId id="632"/>
            <p14:sldId id="683"/>
            <p14:sldId id="684"/>
            <p14:sldId id="685"/>
            <p14:sldId id="686"/>
            <p14:sldId id="687"/>
            <p14:sldId id="688"/>
            <p14:sldId id="689"/>
            <p14:sldId id="690"/>
            <p14:sldId id="691"/>
            <p14:sldId id="692"/>
            <p14:sldId id="693"/>
            <p14:sldId id="694"/>
            <p14:sldId id="695"/>
            <p14:sldId id="696"/>
            <p14:sldId id="697"/>
            <p14:sldId id="610"/>
            <p14:sldId id="680"/>
            <p14:sldId id="617"/>
            <p14:sldId id="674"/>
            <p14:sldId id="675"/>
            <p14:sldId id="616"/>
            <p14:sldId id="681"/>
            <p14:sldId id="655"/>
            <p14:sldId id="676"/>
            <p14:sldId id="677"/>
            <p14:sldId id="678"/>
            <p14:sldId id="630"/>
            <p14:sldId id="654"/>
            <p14:sldId id="624"/>
            <p14:sldId id="648"/>
            <p14:sldId id="649"/>
            <p14:sldId id="650"/>
            <p14:sldId id="651"/>
            <p14:sldId id="652"/>
            <p14:sldId id="653"/>
            <p14:sldId id="6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an Mayr" initials="CM" lastIdx="7" clrIdx="0">
    <p:extLst>
      <p:ext uri="{19B8F6BF-5375-455C-9EA6-DF929625EA0E}">
        <p15:presenceInfo xmlns:p15="http://schemas.microsoft.com/office/powerpoint/2012/main" userId="S-1-5-21-303013093-19292785-328716418-1132" providerId="AD"/>
      </p:ext>
    </p:extLst>
  </p:cmAuthor>
  <p:cmAuthor id="2" name="Christopher Kaloczi" initials="CK" lastIdx="5" clrIdx="1">
    <p:extLst>
      <p:ext uri="{19B8F6BF-5375-455C-9EA6-DF929625EA0E}">
        <p15:presenceInfo xmlns:p15="http://schemas.microsoft.com/office/powerpoint/2012/main" userId="S-1-5-21-303013093-19292785-328716418-2121" providerId="AD"/>
      </p:ext>
    </p:extLst>
  </p:cmAuthor>
  <p:cmAuthor id="3" name="Christian Mayr" initials="CM [2]" lastIdx="5" clrIdx="2">
    <p:extLst>
      <p:ext uri="{19B8F6BF-5375-455C-9EA6-DF929625EA0E}">
        <p15:presenceInfo xmlns:p15="http://schemas.microsoft.com/office/powerpoint/2012/main" userId="bfa1ba2e1c5ed29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FFB7B7"/>
    <a:srgbClr val="CC0000"/>
    <a:srgbClr val="999999"/>
    <a:srgbClr val="F2F2F2"/>
    <a:srgbClr val="3B3B3B"/>
    <a:srgbClr val="E2001A"/>
    <a:srgbClr val="C7B37F"/>
    <a:srgbClr val="FCDBDF"/>
    <a:srgbClr val="CDB8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9" autoAdjust="0"/>
    <p:restoredTop sz="75349" autoAdjust="0"/>
  </p:normalViewPr>
  <p:slideViewPr>
    <p:cSldViewPr>
      <p:cViewPr varScale="1">
        <p:scale>
          <a:sx n="83" d="100"/>
          <a:sy n="83" d="100"/>
        </p:scale>
        <p:origin x="238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3924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8" d="100"/>
        <a:sy n="78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commentAuthors" Target="commentAuthors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3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2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0-15T11:23:40.936" idx="2">
    <p:pos x="10" y="10"/>
    <p:text>Farbe?!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0-15T15:30:52.677" idx="6">
    <p:pos x="10" y="10"/>
    <p:text>Grafische DArstellung - max2!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0-15T15:30:52.677" idx="6">
    <p:pos x="10" y="10"/>
    <p:text>Grafische DArstellung - max2!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0-15T15:30:52.677" idx="6">
    <p:pos x="10" y="10"/>
    <p:text>Grafische DArstellung - max2!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93" tIns="47896" rIns="95793" bIns="47896" numCol="1" anchor="t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294" y="0"/>
            <a:ext cx="3076363" cy="511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93" tIns="47896" rIns="95793" bIns="47896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658"/>
            <a:ext cx="3076363" cy="51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93" tIns="47896" rIns="95793" bIns="47896" numCol="1" anchor="b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294" y="9721658"/>
            <a:ext cx="3076363" cy="51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93" tIns="47896" rIns="95793" bIns="47896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090EAB11-7DFF-4B8A-9260-0A0B4C6D2BFD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01640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93" tIns="47896" rIns="95793" bIns="47896" numCol="1" anchor="t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4" y="0"/>
            <a:ext cx="3076363" cy="511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93" tIns="47896" rIns="95793" bIns="47896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646"/>
            <a:ext cx="5679440" cy="460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93" tIns="47896" rIns="95793" bIns="478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658"/>
            <a:ext cx="3076363" cy="51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93" tIns="47896" rIns="95793" bIns="47896" numCol="1" anchor="b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4" y="9721658"/>
            <a:ext cx="3076363" cy="51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93" tIns="47896" rIns="95793" bIns="47896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3483A7DF-4E2C-454C-A90E-A8154A9832C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93306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Wallnöfer</a:t>
            </a:r>
            <a:r>
              <a:rPr lang="de-DE" dirty="0"/>
              <a:t>: das Haus steht nur dann,</a:t>
            </a:r>
            <a:r>
              <a:rPr lang="de-DE" baseline="0" dirty="0"/>
              <a:t> wenn es ein stabiles Fundament gibt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3A7DF-4E2C-454C-A90E-A8154A9832C5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3086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VMS </a:t>
            </a:r>
            <a:r>
              <a:rPr lang="de-AT" dirty="0" err="1" smtClean="0"/>
              <a:t>VerkehrsmanagementSystem</a:t>
            </a:r>
            <a:r>
              <a:rPr lang="de-AT" dirty="0" smtClean="0"/>
              <a:t> -? </a:t>
            </a:r>
          </a:p>
          <a:p>
            <a:r>
              <a:rPr lang="de-AT" dirty="0" smtClean="0"/>
              <a:t>Verordnung bis Kundmachung (Aufstellung)</a:t>
            </a:r>
            <a:r>
              <a:rPr lang="de-AT" baseline="0" dirty="0" smtClean="0"/>
              <a:t> zu jedem Verkehrszeichen der Stadt Innsbruck eine Verordnung und damit Rechtssicherheit</a:t>
            </a:r>
            <a:r>
              <a:rPr lang="de-AT" dirty="0" smtClean="0"/>
              <a:t> </a:t>
            </a:r>
          </a:p>
          <a:p>
            <a:r>
              <a:rPr lang="de-AT" dirty="0" smtClean="0"/>
              <a:t>Historisierung altes durch neues ersetzt</a:t>
            </a:r>
            <a:r>
              <a:rPr lang="de-AT" baseline="0" dirty="0" smtClean="0"/>
              <a:t> nicht gelöscht (Bundes- und Landesstraßen aber nicht Autobahn)</a:t>
            </a:r>
          </a:p>
          <a:p>
            <a:r>
              <a:rPr lang="de-AT" baseline="0" dirty="0" smtClean="0"/>
              <a:t>Lichtsignalanlagen sind erfasst </a:t>
            </a:r>
          </a:p>
          <a:p>
            <a:r>
              <a:rPr lang="de-AT" baseline="0" dirty="0" smtClean="0"/>
              <a:t>Hinweistafeln (Hotelrouten, Straßentafel..)</a:t>
            </a:r>
          </a:p>
          <a:p>
            <a:r>
              <a:rPr lang="de-AT" baseline="0" dirty="0" smtClean="0"/>
              <a:t>Bodenmarkierungen fast fertig</a:t>
            </a:r>
          </a:p>
          <a:p>
            <a:r>
              <a:rPr lang="de-AT" baseline="0" dirty="0" smtClean="0"/>
              <a:t>Zu jedem </a:t>
            </a:r>
            <a:r>
              <a:rPr lang="de-AT" baseline="0" dirty="0" err="1" smtClean="0"/>
              <a:t>Verkehrzeichen</a:t>
            </a:r>
            <a:r>
              <a:rPr lang="de-AT" baseline="0" dirty="0" smtClean="0"/>
              <a:t> ein Bild (inkl. Aufnahmedatum)</a:t>
            </a:r>
          </a:p>
          <a:p>
            <a:r>
              <a:rPr lang="de-AT" b="1" baseline="0" dirty="0" smtClean="0"/>
              <a:t>Gerichte fordern Unterlagen bei Unfällen an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83A7DF-4E2C-454C-A90E-A8154A9832C5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4510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Kooperationsprojekt mit Externen</a:t>
            </a:r>
            <a:r>
              <a:rPr lang="de-AT" baseline="0" dirty="0" smtClean="0"/>
              <a:t> </a:t>
            </a:r>
            <a:r>
              <a:rPr lang="de-AT" dirty="0" smtClean="0"/>
              <a:t>Teil</a:t>
            </a:r>
            <a:r>
              <a:rPr lang="de-AT" baseline="0" dirty="0" smtClean="0"/>
              <a:t> Datenaustauschprogramm</a:t>
            </a:r>
          </a:p>
          <a:p>
            <a:r>
              <a:rPr lang="de-AT" baseline="0" dirty="0" smtClean="0"/>
              <a:t>Unfälle mit Personenschaden von Polizei eingegeben</a:t>
            </a:r>
          </a:p>
          <a:p>
            <a:r>
              <a:rPr lang="de-AT" baseline="0" dirty="0" smtClean="0"/>
              <a:t>Polizei bekommt Zugriff </a:t>
            </a:r>
            <a:r>
              <a:rPr lang="de-AT" baseline="0" dirty="0" err="1" smtClean="0"/>
              <a:t>Naturstandskarte</a:t>
            </a:r>
            <a:r>
              <a:rPr lang="de-AT" baseline="0" dirty="0" smtClean="0"/>
              <a:t>, Bodenmarkierungen und Verkehrszeichen (zeichnen von Unfallskizzen)</a:t>
            </a:r>
          </a:p>
          <a:p>
            <a:endParaRPr lang="de-AT" baseline="0" dirty="0" smtClean="0"/>
          </a:p>
          <a:p>
            <a:r>
              <a:rPr lang="de-AT" baseline="0" dirty="0" smtClean="0">
                <a:sym typeface="Wingdings" panose="05000000000000000000" pitchFamily="2" charset="2"/>
              </a:rPr>
              <a:t>aus Erkenntnissen  erfolgen Sicherungsmaßnahmen (</a:t>
            </a:r>
            <a:r>
              <a:rPr lang="de-AT" baseline="0" dirty="0" err="1" smtClean="0">
                <a:sym typeface="Wingdings" panose="05000000000000000000" pitchFamily="2" charset="2"/>
              </a:rPr>
              <a:t>inkl</a:t>
            </a:r>
            <a:r>
              <a:rPr lang="de-AT" baseline="0" dirty="0" smtClean="0">
                <a:sym typeface="Wingdings" panose="05000000000000000000" pitchFamily="2" charset="2"/>
              </a:rPr>
              <a:t> Zeitschiene – Trendanalyse) greifen Maßnahmen</a:t>
            </a:r>
          </a:p>
          <a:p>
            <a:r>
              <a:rPr lang="de-AT" baseline="0" dirty="0" smtClean="0">
                <a:sym typeface="Wingdings" panose="05000000000000000000" pitchFamily="2" charset="2"/>
              </a:rPr>
              <a:t>Gelb Radfahrer </a:t>
            </a:r>
          </a:p>
          <a:p>
            <a:r>
              <a:rPr lang="de-AT" baseline="0" dirty="0" smtClean="0">
                <a:sym typeface="Wingdings" panose="05000000000000000000" pitchFamily="2" charset="2"/>
              </a:rPr>
              <a:t>Rot Einspurig</a:t>
            </a:r>
          </a:p>
          <a:p>
            <a:r>
              <a:rPr lang="de-AT" baseline="0" dirty="0" smtClean="0">
                <a:sym typeface="Wingdings" panose="05000000000000000000" pitchFamily="2" charset="2"/>
              </a:rPr>
              <a:t>Grau Skater</a:t>
            </a:r>
            <a:endParaRPr lang="de-AT" dirty="0" smtClean="0"/>
          </a:p>
          <a:p>
            <a:endParaRPr lang="de-AT" dirty="0" smtClean="0"/>
          </a:p>
          <a:p>
            <a:endParaRPr lang="de-AT" dirty="0" smtClean="0"/>
          </a:p>
          <a:p>
            <a:endParaRPr lang="de-AT" dirty="0" smtClean="0"/>
          </a:p>
          <a:p>
            <a:r>
              <a:rPr lang="de-AT" dirty="0" smtClean="0"/>
              <a:t>Analyse </a:t>
            </a:r>
            <a:r>
              <a:rPr lang="de-AT" dirty="0"/>
              <a:t>von Zeitreihen </a:t>
            </a:r>
            <a:r>
              <a:rPr lang="de-AT" dirty="0">
                <a:sym typeface="Wingdings" panose="05000000000000000000" pitchFamily="2" charset="2"/>
              </a:rPr>
              <a:t> Vergangenheitsbezogene </a:t>
            </a:r>
            <a:r>
              <a:rPr lang="de-AT" dirty="0" smtClean="0">
                <a:sym typeface="Wingdings" panose="05000000000000000000" pitchFamily="2" charset="2"/>
              </a:rPr>
              <a:t>Auswertungen</a:t>
            </a:r>
            <a:endParaRPr lang="de-AT" dirty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83A7DF-4E2C-454C-A90E-A8154A9832C5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0606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AT"/>
              <a:t>Integriertes Management mit SAP R/3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B82551A-F89F-45E1-A9AD-0AD2F7220A99}" type="datetime2">
              <a:rPr lang="de-AT"/>
              <a:pPr/>
              <a:t>Donnerstag, 18. Oktober 2018</a:t>
            </a:fld>
            <a:endParaRPr lang="de-AT"/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lnSpc>
                <a:spcPct val="80000"/>
              </a:lnSpc>
              <a:buAutoNum type="arabicPeriod"/>
            </a:pPr>
            <a:r>
              <a:rPr lang="de-DE" sz="800" baseline="0" dirty="0" smtClean="0"/>
              <a:t>Operative Systeme: gut integrierte Systeme, Vermeidung von Insellösungen, Zentralisierung von Stammdaten (SAP-als Plattform)</a:t>
            </a:r>
          </a:p>
          <a:p>
            <a:pPr marL="228600" indent="-228600">
              <a:lnSpc>
                <a:spcPct val="80000"/>
              </a:lnSpc>
              <a:buAutoNum type="arabicPeriod"/>
            </a:pPr>
            <a:r>
              <a:rPr lang="de-DE" sz="800" baseline="0" dirty="0" err="1" smtClean="0"/>
              <a:t>Strategiesche</a:t>
            </a:r>
            <a:r>
              <a:rPr lang="de-DE" sz="800" baseline="0" dirty="0" smtClean="0"/>
              <a:t> Systeme das auf operative System aufbaut und eine hohe Datenqualität zurückgreift und Prognosen ermöglicht</a:t>
            </a:r>
          </a:p>
          <a:p>
            <a:pPr marL="228600" indent="-228600">
              <a:lnSpc>
                <a:spcPct val="80000"/>
              </a:lnSpc>
              <a:buAutoNum type="arabicPeriod"/>
            </a:pPr>
            <a:r>
              <a:rPr lang="de-DE" sz="800" baseline="0" dirty="0" smtClean="0"/>
              <a:t>Hier geht es darum eine stabile und flexible und </a:t>
            </a:r>
            <a:r>
              <a:rPr lang="de-DE" sz="800" baseline="0" dirty="0" err="1" smtClean="0"/>
              <a:t>kosteneffizenze</a:t>
            </a:r>
            <a:r>
              <a:rPr lang="de-DE" sz="800" baseline="0" dirty="0" smtClean="0"/>
              <a:t> Basis für meine operativen Systeme zu schaffen – Erklärung </a:t>
            </a:r>
            <a:r>
              <a:rPr lang="de-DE" sz="800" baseline="0" dirty="0" err="1" smtClean="0"/>
              <a:t>Clud</a:t>
            </a:r>
            <a:r>
              <a:rPr lang="de-DE" sz="800" baseline="0" dirty="0" smtClean="0"/>
              <a:t> </a:t>
            </a:r>
            <a:r>
              <a:rPr lang="de-DE" sz="800" baseline="0" dirty="0" err="1" smtClean="0"/>
              <a:t>Hyprid</a:t>
            </a:r>
            <a:endParaRPr lang="de-DE" sz="800" baseline="0" dirty="0" smtClean="0"/>
          </a:p>
          <a:p>
            <a:pPr marL="228600" indent="-228600">
              <a:lnSpc>
                <a:spcPct val="80000"/>
              </a:lnSpc>
              <a:buAutoNum type="arabicPeriod"/>
            </a:pPr>
            <a:endParaRPr lang="de-DE" sz="800" baseline="0" dirty="0" smtClean="0"/>
          </a:p>
          <a:p>
            <a:pPr marL="228600" indent="-228600">
              <a:lnSpc>
                <a:spcPct val="80000"/>
              </a:lnSpc>
              <a:buAutoNum type="arabicPeriod"/>
            </a:pPr>
            <a:endParaRPr lang="de-DE" sz="800" baseline="0" dirty="0" smtClean="0"/>
          </a:p>
          <a:p>
            <a:pPr marL="190500" indent="-190500">
              <a:lnSpc>
                <a:spcPct val="80000"/>
              </a:lnSpc>
            </a:pPr>
            <a:endParaRPr lang="de-DE" sz="800" baseline="0" dirty="0" smtClean="0"/>
          </a:p>
          <a:p>
            <a:pPr marL="190500" indent="-190500">
              <a:lnSpc>
                <a:spcPct val="80000"/>
              </a:lnSpc>
            </a:pPr>
            <a:endParaRPr lang="de-DE" sz="800" baseline="0" dirty="0" smtClean="0"/>
          </a:p>
          <a:p>
            <a:pPr marL="190500" indent="-190500">
              <a:lnSpc>
                <a:spcPct val="80000"/>
              </a:lnSpc>
            </a:pPr>
            <a:endParaRPr lang="de-DE" sz="800" baseline="0" dirty="0" smtClean="0"/>
          </a:p>
          <a:p>
            <a:pPr marL="190500" indent="-190500">
              <a:lnSpc>
                <a:spcPct val="80000"/>
              </a:lnSpc>
            </a:pPr>
            <a:r>
              <a:rPr lang="de-DE" sz="800" baseline="0" dirty="0" smtClean="0"/>
              <a:t>4. Digitale Transformation </a:t>
            </a:r>
          </a:p>
          <a:p>
            <a:pPr marL="190500" indent="-190500">
              <a:lnSpc>
                <a:spcPct val="80000"/>
              </a:lnSpc>
            </a:pPr>
            <a:r>
              <a:rPr lang="de-DE" sz="800" baseline="0" dirty="0" err="1" smtClean="0"/>
              <a:t>Predictive</a:t>
            </a:r>
            <a:r>
              <a:rPr lang="de-DE" sz="800" baseline="0" dirty="0" smtClean="0"/>
              <a:t> </a:t>
            </a:r>
            <a:r>
              <a:rPr lang="de-DE" sz="800" baseline="0" dirty="0" err="1" smtClean="0"/>
              <a:t>Analytic</a:t>
            </a:r>
            <a:r>
              <a:rPr lang="de-DE" sz="800" baseline="0" dirty="0" smtClean="0"/>
              <a:t> bei er auf Basis der Analyse von großen Datenmengen der letzten  </a:t>
            </a:r>
            <a:r>
              <a:rPr lang="de-DE" sz="800" b="1" baseline="0" dirty="0" smtClean="0"/>
              <a:t>10 Jahre Zukunftsprognosen </a:t>
            </a:r>
            <a:r>
              <a:rPr lang="de-DE" sz="800" baseline="0" dirty="0" smtClean="0"/>
              <a:t>erstellt werden können. 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4019418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1" dirty="0" smtClean="0">
                <a:sym typeface="Wingdings" panose="05000000000000000000" pitchFamily="2" charset="2"/>
              </a:rPr>
              <a:t>IT-der zwei Geschwindigkeiten – </a:t>
            </a:r>
            <a:r>
              <a:rPr lang="de-DE" b="1" baseline="0" dirty="0" smtClean="0">
                <a:sym typeface="Wingdings" panose="05000000000000000000" pitchFamily="2" charset="2"/>
              </a:rPr>
              <a:t> welche Anforderung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1" baseline="0" dirty="0" smtClean="0">
                <a:sym typeface="Wingdings" panose="05000000000000000000" pitchFamily="2" charset="2"/>
              </a:rPr>
              <a:t> setze ich mit welchen Systemen um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1" baseline="0" dirty="0" smtClean="0">
                <a:sym typeface="Wingdings" panose="05000000000000000000" pitchFamily="2" charset="2"/>
              </a:rPr>
              <a:t> Datenschutz!!!</a:t>
            </a:r>
            <a:endParaRPr lang="de-DE" b="1" dirty="0" smtClean="0">
              <a:sym typeface="Wingdings" panose="05000000000000000000" pitchFamily="2" charset="2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b="1" dirty="0" smtClean="0">
              <a:sym typeface="Wingdings" panose="05000000000000000000" pitchFamily="2" charset="2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1" dirty="0" smtClean="0">
                <a:sym typeface="Wingdings" panose="05000000000000000000" pitchFamily="2" charset="2"/>
              </a:rPr>
              <a:t>plakativ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1" dirty="0" smtClean="0">
                <a:sym typeface="Wingdings" panose="05000000000000000000" pitchFamily="2" charset="2"/>
              </a:rPr>
              <a:t>Muss der Rasenroboter von internen IT-System gesteuert werden oder liegen diese in der Cloud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1" dirty="0" smtClean="0">
                <a:sym typeface="Wingdings" panose="05000000000000000000" pitchFamily="2" charset="2"/>
              </a:rPr>
              <a:t>Andererseits</a:t>
            </a:r>
            <a:r>
              <a:rPr lang="de-DE" b="1" baseline="0" dirty="0" smtClean="0">
                <a:sym typeface="Wingdings" panose="05000000000000000000" pitchFamily="2" charset="2"/>
              </a:rPr>
              <a:t> sollen meine Geschäftsdaten  oder Gesundheitsdaten in der Cloud liege Datenschutz</a:t>
            </a:r>
            <a:endParaRPr lang="de-DE" b="1" dirty="0" smtClean="0">
              <a:sym typeface="Wingdings" panose="05000000000000000000" pitchFamily="2" charset="2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b="1" dirty="0" smtClean="0">
              <a:sym typeface="Wingdings" panose="05000000000000000000" pitchFamily="2" charset="2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1" dirty="0" smtClean="0">
                <a:sym typeface="Wingdings" panose="05000000000000000000" pitchFamily="2" charset="2"/>
              </a:rPr>
              <a:t>Business Case – es muss einen konkreten Mehrwert geben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b="1" dirty="0" smtClean="0">
              <a:sym typeface="Wingdings" panose="05000000000000000000" pitchFamily="2" charset="2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b="1" dirty="0" smtClean="0">
              <a:sym typeface="Wingdings" panose="05000000000000000000" pitchFamily="2" charset="2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1" dirty="0" smtClean="0">
                <a:sym typeface="Wingdings" panose="05000000000000000000" pitchFamily="2" charset="2"/>
              </a:rPr>
              <a:t>Standardisierte </a:t>
            </a:r>
            <a:r>
              <a:rPr lang="de-DE" b="1" dirty="0">
                <a:sym typeface="Wingdings" panose="05000000000000000000" pitchFamily="2" charset="2"/>
              </a:rPr>
              <a:t>Flexibilität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sym typeface="Wingdings" panose="05000000000000000000" pitchFamily="2" charset="2"/>
              </a:rPr>
              <a:t>Einerseits Standardisierung  Konsolidierung der Systemlandschaft  Senkung der (Betriebs-)Kosten.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sym typeface="Wingdings" panose="05000000000000000000" pitchFamily="2" charset="2"/>
              </a:rPr>
              <a:t>Andererseits Flexibilität  Zunehmend bei den vers. Zielgruppen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83A7DF-4E2C-454C-A90E-A8154A9832C5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4035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="1" dirty="0"/>
              <a:t>Evolutionäre Ansatz möglich/notwendig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AT" dirty="0"/>
              <a:t>Revolutionäre Entwicklungen finden </a:t>
            </a:r>
            <a:r>
              <a:rPr lang="de-AT" dirty="0" err="1"/>
              <a:t>idR</a:t>
            </a:r>
            <a:r>
              <a:rPr lang="de-AT" dirty="0"/>
              <a:t> nicht statt, trotzdem ist digitale Transformation eine Möglichkeit für Evolution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AT" dirty="0"/>
              <a:t>Einerseits: Vermeidung von Insellösungen aus Perspektive des Bürgers / Kunden </a:t>
            </a:r>
            <a:r>
              <a:rPr lang="de-AT" dirty="0">
                <a:sym typeface="Wingdings" panose="05000000000000000000" pitchFamily="2" charset="2"/>
              </a:rPr>
              <a:t> Schaffung einer SOA (Service Orientierten Architektur</a:t>
            </a:r>
            <a:r>
              <a:rPr lang="de-AT" dirty="0" smtClean="0">
                <a:sym typeface="Wingdings" panose="05000000000000000000" pitchFamily="2" charset="2"/>
              </a:rPr>
              <a:t>) Amazon weiß jederzeit wo </a:t>
            </a:r>
            <a:r>
              <a:rPr lang="de-AT" dirty="0" err="1" smtClean="0">
                <a:sym typeface="Wingdings" panose="05000000000000000000" pitchFamily="2" charset="2"/>
              </a:rPr>
              <a:t>paket</a:t>
            </a:r>
            <a:r>
              <a:rPr lang="de-AT" dirty="0" smtClean="0">
                <a:sym typeface="Wingdings" panose="05000000000000000000" pitchFamily="2" charset="2"/>
              </a:rPr>
              <a:t> ist</a:t>
            </a:r>
            <a:endParaRPr lang="de-AT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AT" dirty="0"/>
              <a:t>Andererseits: Insellösungen bieten punktuelle Verbesserung (siehe Parkkarte) für die Verwaltung </a:t>
            </a:r>
            <a:endParaRPr lang="de-AT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de-AT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AT" b="1" dirty="0"/>
              <a:t>Reduktion Komplexität / Erhöhung Flexibilität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AT" dirty="0"/>
              <a:t>Höherer Level an Usability/</a:t>
            </a:r>
            <a:r>
              <a:rPr lang="de-AT" dirty="0" err="1"/>
              <a:t>Sizing</a:t>
            </a:r>
            <a:r>
              <a:rPr lang="de-AT" dirty="0"/>
              <a:t>/….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AT" dirty="0"/>
              <a:t>Endbenutzer- / Kundenorientierung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AT" b="1" dirty="0"/>
              <a:t>Betriebs- und </a:t>
            </a:r>
            <a:r>
              <a:rPr lang="de-AT" b="1" dirty="0" smtClean="0"/>
              <a:t>Bereitstellungsmodelle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AT" dirty="0" smtClean="0"/>
              <a:t>Systeme </a:t>
            </a:r>
            <a:r>
              <a:rPr lang="de-AT" dirty="0"/>
              <a:t>mit langer Lebenszeit (Aktenverwaltung ELAK, ERP, Personal…) </a:t>
            </a:r>
            <a:r>
              <a:rPr lang="de-AT" dirty="0">
                <a:sym typeface="Wingdings" panose="05000000000000000000" pitchFamily="2" charset="2"/>
              </a:rPr>
              <a:t> Großteils In-House maximal Hybrid bzw. Private Cloud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AT" dirty="0">
                <a:sym typeface="Wingdings" panose="05000000000000000000" pitchFamily="2" charset="2"/>
              </a:rPr>
              <a:t>System mit kurzer Lebenszeit (Dynamische Teile wie z.B. Recruiting Plattform, Analytics,…)  Cloud </a:t>
            </a:r>
            <a:endParaRPr lang="de-AT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AT" b="1" dirty="0"/>
              <a:t>Zielgruppenorientierung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sym typeface="Wingdings" panose="05000000000000000000" pitchFamily="2" charset="2"/>
              </a:rPr>
              <a:t>Beispiel Mitarbeiter: Digitaler Arbeitsplatz</a:t>
            </a:r>
            <a:r>
              <a:rPr lang="de-AT" dirty="0">
                <a:sym typeface="Wingdings" panose="05000000000000000000" pitchFamily="2" charset="2"/>
              </a:rPr>
              <a:t>  Räumlich Unabhängig  Chance  Organisatorische Rahmenbedingungen müssen geklärt werden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AT" b="1" dirty="0">
                <a:sym typeface="Wingdings" panose="05000000000000000000" pitchFamily="2" charset="2"/>
              </a:rPr>
              <a:t>Entwicklung des Produktportfolios 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>
              <a:sym typeface="Wingdings" panose="05000000000000000000" pitchFamily="2" charset="2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83A7DF-4E2C-454C-A90E-A8154A9832C5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9038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Kann</a:t>
            </a:r>
            <a:r>
              <a:rPr lang="de-AT" baseline="0" dirty="0" smtClean="0"/>
              <a:t> ich nicht als </a:t>
            </a:r>
            <a:r>
              <a:rPr lang="de-AT" baseline="0" dirty="0" err="1" smtClean="0"/>
              <a:t>Geamtpackes</a:t>
            </a:r>
            <a:r>
              <a:rPr lang="de-AT" baseline="0" dirty="0" smtClean="0"/>
              <a:t> kaufen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83A7DF-4E2C-454C-A90E-A8154A9832C5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4025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sz="1600" b="1" dirty="0" smtClean="0"/>
              <a:t>Das Thema ist komplex aber machbar</a:t>
            </a:r>
          </a:p>
          <a:p>
            <a:r>
              <a:rPr lang="de-AT" sz="1600" b="1" dirty="0" smtClean="0"/>
              <a:t>Und ich wähle bewusst nicht die Formulierung „Wir schaffen das</a:t>
            </a:r>
            <a:r>
              <a:rPr lang="de-AT" sz="1600" b="1" baseline="0" dirty="0" smtClean="0"/>
              <a:t> „</a:t>
            </a:r>
            <a:r>
              <a:rPr lang="de-AT" sz="1600" b="1" dirty="0" smtClean="0"/>
              <a:t>;-)</a:t>
            </a:r>
          </a:p>
          <a:p>
            <a:endParaRPr lang="de-AT" sz="1600" b="1" dirty="0" smtClean="0"/>
          </a:p>
          <a:p>
            <a:endParaRPr lang="de-AT" sz="1600" b="1" dirty="0" smtClean="0"/>
          </a:p>
          <a:p>
            <a:endParaRPr lang="de-AT" sz="1600" b="1" baseline="0" dirty="0" smtClean="0"/>
          </a:p>
          <a:p>
            <a:r>
              <a:rPr lang="de-AT" sz="1600" b="1" baseline="0" dirty="0" smtClean="0"/>
              <a:t>Jetzt haben wir schon sehr viel von einem Haus gesprochen haben – ich darf jetzt überleiten zur digitalen Baueinreichung.</a:t>
            </a:r>
            <a:endParaRPr lang="de-AT" sz="1600" b="1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3A7DF-4E2C-454C-A90E-A8154A9832C5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91626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83A7DF-4E2C-454C-A90E-A8154A9832C5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69612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83A7DF-4E2C-454C-A90E-A8154A9832C5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9626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83A7DF-4E2C-454C-A90E-A8154A9832C5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270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 smtClean="0"/>
          </a:p>
          <a:p>
            <a:r>
              <a:rPr lang="de-AT" dirty="0" smtClean="0"/>
              <a:t>Wie wir alle wissen steht ein Haus  nur dann </a:t>
            </a:r>
            <a:r>
              <a:rPr lang="de-AT" baseline="0" dirty="0" smtClean="0"/>
              <a:t>es ein stabiles Fundament</a:t>
            </a:r>
          </a:p>
          <a:p>
            <a:r>
              <a:rPr lang="de-AT" baseline="0" dirty="0" smtClean="0"/>
              <a:t>Wie wir wissen ist das Fundament ein sehr wichtiger Teil des Hauses der für die notwendige </a:t>
            </a:r>
            <a:r>
              <a:rPr lang="de-AT" baseline="0" dirty="0" err="1" smtClean="0"/>
              <a:t>stabilität</a:t>
            </a:r>
            <a:r>
              <a:rPr lang="de-AT" baseline="0" dirty="0" smtClean="0"/>
              <a:t> sorgt – so freut es mich, dass ich diesen Teil behandeln darf.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83A7DF-4E2C-454C-A90E-A8154A9832C5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4620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83A7DF-4E2C-454C-A90E-A8154A9832C5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82421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83A7DF-4E2C-454C-A90E-A8154A9832C5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86835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83A7DF-4E2C-454C-A90E-A8154A9832C5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65082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b="1" dirty="0"/>
              <a:t>Plakatives Beispiel für Ausgangssituation: </a:t>
            </a:r>
          </a:p>
          <a:p>
            <a:r>
              <a:rPr lang="de-AT" dirty="0"/>
              <a:t>Prof. aus Tokio kommt nach VIE und will seinen First-Class-Flug und seinen Aufenthalt im Ritz-Carlton refundiert haben.</a:t>
            </a:r>
          </a:p>
          <a:p>
            <a:pPr marL="228600" indent="-228600">
              <a:buAutoNum type="arabicPeriod"/>
            </a:pPr>
            <a:r>
              <a:rPr lang="de-AT" dirty="0"/>
              <a:t>Er lässt seine Belege direkt in VIE oder er schickt die Belege ans Institut (postalisch!) – oder wenn etwas </a:t>
            </a:r>
            <a:r>
              <a:rPr lang="de-AT" dirty="0" err="1"/>
              <a:t>advanced</a:t>
            </a:r>
            <a:r>
              <a:rPr lang="de-AT" dirty="0"/>
              <a:t>, dann zumindest schonmal gescannt</a:t>
            </a:r>
          </a:p>
          <a:p>
            <a:pPr marL="228600" indent="-228600">
              <a:buAutoNum type="arabicPeriod"/>
            </a:pPr>
            <a:r>
              <a:rPr lang="de-AT" dirty="0"/>
              <a:t>Institut prüft vorab, ob grundsätzlich ok</a:t>
            </a:r>
          </a:p>
          <a:p>
            <a:pPr marL="228600" indent="-228600">
              <a:buAutoNum type="arabicPeriod"/>
            </a:pPr>
            <a:r>
              <a:rPr lang="de-AT" dirty="0"/>
              <a:t>Beleg langt bei FIBU ein </a:t>
            </a:r>
            <a:r>
              <a:rPr lang="de-AT" dirty="0">
                <a:sym typeface="Wingdings" panose="05000000000000000000" pitchFamily="2" charset="2"/>
              </a:rPr>
              <a:t> alles abtippen und ins System eingeben</a:t>
            </a:r>
          </a:p>
          <a:p>
            <a:pPr marL="228600" indent="-228600">
              <a:buAutoNum type="arabicPeriod"/>
            </a:pPr>
            <a:r>
              <a:rPr lang="de-AT" dirty="0">
                <a:sym typeface="Wingdings" panose="05000000000000000000" pitchFamily="2" charset="2"/>
              </a:rPr>
              <a:t>Erfassung muss nochmal durch Institut bestätigt werden </a:t>
            </a:r>
          </a:p>
          <a:p>
            <a:pPr marL="228600" indent="-228600">
              <a:buAutoNum type="arabicPeriod"/>
            </a:pPr>
            <a:r>
              <a:rPr lang="de-AT" dirty="0">
                <a:sym typeface="Wingdings" panose="05000000000000000000" pitchFamily="2" charset="2"/>
              </a:rPr>
              <a:t>Buchungssatz erzeugen in FIBU</a:t>
            </a:r>
          </a:p>
          <a:p>
            <a:pPr marL="228600" indent="-228600">
              <a:buAutoNum type="arabicPeriod"/>
            </a:pPr>
            <a:r>
              <a:rPr lang="de-AT" dirty="0">
                <a:sym typeface="Wingdings" panose="05000000000000000000" pitchFamily="2" charset="2"/>
              </a:rPr>
              <a:t>Freigabe</a:t>
            </a:r>
          </a:p>
          <a:p>
            <a:pPr marL="228600" indent="-228600">
              <a:buAutoNum type="arabicPeriod"/>
            </a:pPr>
            <a:r>
              <a:rPr lang="de-AT" dirty="0">
                <a:sym typeface="Wingdings" panose="05000000000000000000" pitchFamily="2" charset="2"/>
              </a:rPr>
              <a:t>Auszahlung</a:t>
            </a:r>
          </a:p>
          <a:p>
            <a:pPr marL="228600" indent="-228600">
              <a:buAutoNum type="arabicPeriod"/>
            </a:pPr>
            <a:r>
              <a:rPr lang="de-AT" dirty="0">
                <a:sym typeface="Wingdings" panose="05000000000000000000" pitchFamily="2" charset="2"/>
              </a:rPr>
              <a:t>…</a:t>
            </a:r>
          </a:p>
          <a:p>
            <a:pPr marL="0" indent="0">
              <a:buNone/>
            </a:pPr>
            <a:endParaRPr lang="de-AT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AT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AT" dirty="0">
                <a:sym typeface="Wingdings" panose="05000000000000000000" pitchFamily="2" charset="2"/>
              </a:rPr>
              <a:t>Keine Statusverfolgung, wenig Automatisierung,… </a:t>
            </a:r>
          </a:p>
          <a:p>
            <a:pPr marL="228600" indent="-228600">
              <a:buAutoNum type="arabicPeriod"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83A7DF-4E2C-454C-A90E-A8154A9832C5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55721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83A7DF-4E2C-454C-A90E-A8154A9832C5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77107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83A7DF-4E2C-454C-A90E-A8154A9832C5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209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b="1" dirty="0" smtClean="0"/>
              <a:t>Daten sammeln, </a:t>
            </a:r>
            <a:r>
              <a:rPr lang="de-AT" b="1" dirty="0" err="1" smtClean="0"/>
              <a:t>analyse</a:t>
            </a:r>
            <a:endParaRPr lang="de-AT" b="1" dirty="0" smtClean="0"/>
          </a:p>
          <a:p>
            <a:endParaRPr lang="de-AT" b="1" dirty="0" smtClean="0"/>
          </a:p>
          <a:p>
            <a:r>
              <a:rPr lang="de-AT" b="1" dirty="0" smtClean="0"/>
              <a:t>Anknüpfungspunkt</a:t>
            </a:r>
            <a:r>
              <a:rPr lang="de-AT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="1" dirty="0"/>
              <a:t>Das soeben angesprochene Fundament „Technik“ kann wiederum selbst als Haus dargestellt werden, denn die zuvor genannten Elemente lassen sich wie folgt gliedern</a:t>
            </a:r>
            <a:r>
              <a:rPr lang="de-AT" b="1" dirty="0" smtClean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AT" b="1" dirty="0"/>
          </a:p>
          <a:p>
            <a:pPr marL="685800" lvl="1" indent="-228600">
              <a:buFont typeface="Arial" panose="020B0604020202020204" pitchFamily="34" charset="0"/>
              <a:buAutoNum type="arabicPeriod"/>
            </a:pPr>
            <a:r>
              <a:rPr lang="de-AT" b="0" dirty="0"/>
              <a:t>Operative </a:t>
            </a:r>
            <a:r>
              <a:rPr lang="de-AT" b="0" dirty="0" smtClean="0"/>
              <a:t>Systeme stellen täglichen Betrieb sicher:  Fachapplikation, SAP </a:t>
            </a:r>
            <a:r>
              <a:rPr lang="de-AT" b="0" dirty="0"/>
              <a:t>ERP, Tankstellensoftware, Friedhofsverwaltung, Baumkataster,…. Sammeln Daten und stellen diese einem </a:t>
            </a:r>
            <a:r>
              <a:rPr lang="de-AT" b="0" dirty="0" smtClean="0"/>
              <a:t>übergeordneten System zur Verfügung: nahtlose</a:t>
            </a:r>
            <a:r>
              <a:rPr lang="de-AT" b="0" baseline="0" dirty="0" smtClean="0"/>
              <a:t> </a:t>
            </a:r>
            <a:r>
              <a:rPr lang="de-AT" b="0" dirty="0" smtClean="0"/>
              <a:t>Integration der Systeme </a:t>
            </a:r>
            <a:endParaRPr lang="de-AT" b="0" dirty="0"/>
          </a:p>
          <a:p>
            <a:pPr marL="685800" lvl="1" indent="-228600">
              <a:buFont typeface="Arial" panose="020B0604020202020204" pitchFamily="34" charset="0"/>
              <a:buAutoNum type="arabicPeriod"/>
            </a:pPr>
            <a:r>
              <a:rPr lang="de-AT" b="0" dirty="0"/>
              <a:t>Strategischen System: </a:t>
            </a:r>
            <a:r>
              <a:rPr lang="de-AT" b="0" dirty="0" smtClean="0"/>
              <a:t>- Daten</a:t>
            </a:r>
            <a:r>
              <a:rPr lang="de-AT" b="0" baseline="0" dirty="0" smtClean="0"/>
              <a:t> werden ausgewertet und aufbereitet  </a:t>
            </a:r>
            <a:r>
              <a:rPr lang="de-AT" b="0" baseline="0" dirty="0" err="1" smtClean="0"/>
              <a:t>zB</a:t>
            </a:r>
            <a:r>
              <a:rPr lang="de-AT" b="0" baseline="0" dirty="0" smtClean="0"/>
              <a:t>. </a:t>
            </a:r>
            <a:r>
              <a:rPr lang="de-AT" b="0" dirty="0" smtClean="0"/>
              <a:t>BI</a:t>
            </a:r>
            <a:r>
              <a:rPr lang="de-AT" b="0" baseline="0" dirty="0" smtClean="0"/>
              <a:t> Berichtswesen und externen Daten verschnitten. Politik und Verwaltungsführung können auf dieser Basis strategische Entscheidungen treffen. (Daten werden aggregiert)</a:t>
            </a:r>
          </a:p>
          <a:p>
            <a:pPr marL="685800" lvl="1" indent="-228600">
              <a:buFont typeface="Arial" panose="020B0604020202020204" pitchFamily="34" charset="0"/>
              <a:buAutoNum type="arabicPeriod"/>
            </a:pPr>
            <a:endParaRPr lang="de-AT" b="0" dirty="0" smtClean="0"/>
          </a:p>
          <a:p>
            <a:pPr marL="685800" lvl="1" indent="-228600">
              <a:buFont typeface="Arial" panose="020B0604020202020204" pitchFamily="34" charset="0"/>
              <a:buAutoNum type="arabicPeriod"/>
            </a:pPr>
            <a:r>
              <a:rPr lang="de-AT" b="0" dirty="0" smtClean="0"/>
              <a:t>Betriebsmodelle</a:t>
            </a:r>
            <a:r>
              <a:rPr lang="de-AT" b="0" dirty="0"/>
              <a:t>: Fundament auf welches 1+2 gebaut sind </a:t>
            </a:r>
            <a:r>
              <a:rPr lang="de-AT" b="0" dirty="0">
                <a:sym typeface="Wingdings" panose="05000000000000000000" pitchFamily="2" charset="2"/>
              </a:rPr>
              <a:t> Cloud vs. </a:t>
            </a:r>
            <a:r>
              <a:rPr lang="de-AT" b="0" dirty="0" smtClean="0">
                <a:sym typeface="Wingdings" panose="05000000000000000000" pitchFamily="2" charset="2"/>
              </a:rPr>
              <a:t>In-House auch </a:t>
            </a:r>
            <a:r>
              <a:rPr lang="de-AT" b="1" dirty="0" smtClean="0">
                <a:sym typeface="Wingdings" panose="05000000000000000000" pitchFamily="2" charset="2"/>
              </a:rPr>
              <a:t>Datenschutzthema</a:t>
            </a:r>
          </a:p>
          <a:p>
            <a:pPr marL="685800" lvl="1" indent="-228600">
              <a:buFont typeface="Arial" panose="020B0604020202020204" pitchFamily="34" charset="0"/>
              <a:buAutoNum type="arabicPeriod"/>
            </a:pPr>
            <a:r>
              <a:rPr lang="de-AT" b="0" dirty="0" smtClean="0"/>
              <a:t>Digitale </a:t>
            </a:r>
            <a:r>
              <a:rPr lang="de-AT" b="0" dirty="0"/>
              <a:t>Transformation </a:t>
            </a:r>
            <a:r>
              <a:rPr lang="de-AT" b="0" dirty="0">
                <a:sym typeface="Wingdings" panose="05000000000000000000" pitchFamily="2" charset="2"/>
              </a:rPr>
              <a:t> </a:t>
            </a:r>
            <a:r>
              <a:rPr lang="de-AT" b="0" dirty="0" err="1">
                <a:sym typeface="Wingdings" panose="05000000000000000000" pitchFamily="2" charset="2"/>
              </a:rPr>
              <a:t>Umfeldthemen</a:t>
            </a:r>
            <a:r>
              <a:rPr lang="de-AT" b="0" dirty="0">
                <a:sym typeface="Wingdings" panose="05000000000000000000" pitchFamily="2" charset="2"/>
              </a:rPr>
              <a:t> + </a:t>
            </a:r>
            <a:r>
              <a:rPr lang="de-AT" b="0" dirty="0" smtClean="0">
                <a:sym typeface="Wingdings" panose="05000000000000000000" pitchFamily="2" charset="2"/>
              </a:rPr>
              <a:t>Trends  (e-</a:t>
            </a:r>
            <a:r>
              <a:rPr lang="de-AT" b="0" dirty="0" err="1" smtClean="0">
                <a:sym typeface="Wingdings" panose="05000000000000000000" pitchFamily="2" charset="2"/>
              </a:rPr>
              <a:t>government</a:t>
            </a:r>
            <a:r>
              <a:rPr lang="de-AT" b="0" dirty="0" smtClean="0">
                <a:sym typeface="Wingdings" panose="05000000000000000000" pitchFamily="2" charset="2"/>
              </a:rPr>
              <a:t>, Industrie 4.0, </a:t>
            </a:r>
            <a:r>
              <a:rPr lang="de-AT" b="0" dirty="0" err="1" smtClean="0">
                <a:sym typeface="Wingdings" panose="05000000000000000000" pitchFamily="2" charset="2"/>
              </a:rPr>
              <a:t>Scioal</a:t>
            </a:r>
            <a:r>
              <a:rPr lang="de-AT" b="0" dirty="0" smtClean="0">
                <a:sym typeface="Wingdings" panose="05000000000000000000" pitchFamily="2" charset="2"/>
              </a:rPr>
              <a:t> Media, Big Data, </a:t>
            </a:r>
            <a:r>
              <a:rPr lang="de-AT" b="0" dirty="0" err="1" smtClean="0">
                <a:sym typeface="Wingdings" panose="05000000000000000000" pitchFamily="2" charset="2"/>
              </a:rPr>
              <a:t>Social</a:t>
            </a:r>
            <a:r>
              <a:rPr lang="de-AT" b="0" dirty="0" smtClean="0">
                <a:sym typeface="Wingdings" panose="05000000000000000000" pitchFamily="2" charset="2"/>
              </a:rPr>
              <a:t> Business etc.) IOT</a:t>
            </a:r>
            <a:endParaRPr lang="de-AT" b="0" dirty="0"/>
          </a:p>
          <a:p>
            <a:endParaRPr lang="de-AT" b="1" dirty="0"/>
          </a:p>
          <a:p>
            <a:endParaRPr lang="de-AT" b="1" dirty="0"/>
          </a:p>
          <a:p>
            <a:r>
              <a:rPr lang="de-AT" b="1" dirty="0"/>
              <a:t>Horizontale Integration </a:t>
            </a:r>
            <a:r>
              <a:rPr lang="de-AT" dirty="0"/>
              <a:t>= Zusammenspiel der Systeme auf der gleichen (= operativen) Ebene d.h. entlang der Wertschöpfungskette (!) wie z.B. ein ERP-System mit einer Tankstellensoftware, einer Bibliotheksverwaltung etc. zusammenspielen kann. Zweck und Ziel: Nahtlose Integration der Systeme, um die gesamte Systemlandschaft effektiver (=Verbesserung der Servicequalität) &amp; effizienter (= Reduzierung der Kosten) zu gestalten.</a:t>
            </a:r>
          </a:p>
          <a:p>
            <a:endParaRPr lang="de-AT" dirty="0"/>
          </a:p>
          <a:p>
            <a:r>
              <a:rPr lang="de-AT" b="1" dirty="0"/>
              <a:t>Vertikale Integration = </a:t>
            </a:r>
            <a:r>
              <a:rPr lang="de-AT" dirty="0"/>
              <a:t>Zusammenspiel der Systeme von der operativen Ebene hinauf zur strategischen Ebene. Hier ist entscheidend, welche Systeme miteinander kommunizieren, wie schnell der Datenaustausch (= Latenz) erfolgt oder wie gut die Datenqualität für die spätere Auswertung ist. Zweck &amp; Ziel: </a:t>
            </a:r>
            <a:r>
              <a:rPr lang="de-AT" dirty="0" smtClean="0"/>
              <a:t>Gesicherte</a:t>
            </a:r>
            <a:r>
              <a:rPr lang="de-AT" dirty="0"/>
              <a:t>, aktuelle Datenbasis für ein </a:t>
            </a:r>
            <a:r>
              <a:rPr lang="de-AT" dirty="0" smtClean="0"/>
              <a:t>Berichtswesen</a:t>
            </a:r>
          </a:p>
          <a:p>
            <a:endParaRPr lang="de-AT" dirty="0" smtClean="0"/>
          </a:p>
          <a:p>
            <a:r>
              <a:rPr lang="de-AT" b="1" dirty="0" smtClean="0"/>
              <a:t>Betriebsmodelle</a:t>
            </a:r>
            <a:r>
              <a:rPr lang="de-AT" dirty="0" smtClean="0"/>
              <a:t>: Für beide Welten ist die Frage zu klären, wie sie betrieben werden sollen </a:t>
            </a:r>
            <a:r>
              <a:rPr lang="de-AT" dirty="0" smtClean="0">
                <a:sym typeface="Wingdings" panose="05000000000000000000" pitchFamily="2" charset="2"/>
              </a:rPr>
              <a:t> </a:t>
            </a:r>
            <a:r>
              <a:rPr lang="de-AT" dirty="0" err="1" smtClean="0">
                <a:sym typeface="Wingdings" panose="05000000000000000000" pitchFamily="2" charset="2"/>
              </a:rPr>
              <a:t>Inhouse</a:t>
            </a:r>
            <a:r>
              <a:rPr lang="de-AT" dirty="0" smtClean="0">
                <a:sym typeface="Wingdings" panose="05000000000000000000" pitchFamily="2" charset="2"/>
              </a:rPr>
              <a:t>, Cloud, Hybrid…</a:t>
            </a:r>
          </a:p>
          <a:p>
            <a:r>
              <a:rPr lang="de-AT" sz="1000" dirty="0" smtClean="0">
                <a:sym typeface="Wingdings" panose="05000000000000000000" pitchFamily="2" charset="2"/>
              </a:rPr>
              <a:t>Gleichzeitig stellt sich auch die Frage der relevanten Services (=Bereitstellungsmodell)  </a:t>
            </a:r>
            <a:r>
              <a:rPr lang="de-AT" sz="1000" dirty="0" err="1" smtClean="0">
                <a:sym typeface="Wingdings" panose="05000000000000000000" pitchFamily="2" charset="2"/>
              </a:rPr>
              <a:t>IaaS</a:t>
            </a:r>
            <a:r>
              <a:rPr lang="de-AT" sz="1000" dirty="0" smtClean="0">
                <a:sym typeface="Wingdings" panose="05000000000000000000" pitchFamily="2" charset="2"/>
              </a:rPr>
              <a:t>, </a:t>
            </a:r>
            <a:r>
              <a:rPr lang="de-AT" sz="1000" dirty="0" err="1" smtClean="0">
                <a:sym typeface="Wingdings" panose="05000000000000000000" pitchFamily="2" charset="2"/>
              </a:rPr>
              <a:t>PaaS</a:t>
            </a:r>
            <a:r>
              <a:rPr lang="de-AT" sz="1000" dirty="0" smtClean="0">
                <a:sym typeface="Wingdings" panose="05000000000000000000" pitchFamily="2" charset="2"/>
              </a:rPr>
              <a:t>, SaaS,… (nicht unbedingt ausführen). </a:t>
            </a:r>
          </a:p>
          <a:p>
            <a:r>
              <a:rPr lang="de-AT" dirty="0" smtClean="0">
                <a:sym typeface="Wingdings" panose="05000000000000000000" pitchFamily="2" charset="2"/>
              </a:rPr>
              <a:t>Wesentlich: Gesamtheitliche Entscheidung (fachlich, technisch, organisatorisch, rechtlich) bzw. Überlegung hinsichtlich der Integration von Cloud zu </a:t>
            </a:r>
            <a:r>
              <a:rPr lang="de-AT" dirty="0" err="1" smtClean="0">
                <a:sym typeface="Wingdings" panose="05000000000000000000" pitchFamily="2" charset="2"/>
              </a:rPr>
              <a:t>Inhouse</a:t>
            </a:r>
            <a:r>
              <a:rPr lang="de-AT" dirty="0" smtClean="0">
                <a:sym typeface="Wingdings" panose="05000000000000000000" pitchFamily="2" charset="2"/>
              </a:rPr>
              <a:t> bzw. </a:t>
            </a:r>
            <a:r>
              <a:rPr lang="de-AT" dirty="0" err="1" smtClean="0">
                <a:sym typeface="Wingdings" panose="05000000000000000000" pitchFamily="2" charset="2"/>
              </a:rPr>
              <a:t>Multicloud</a:t>
            </a:r>
            <a:r>
              <a:rPr lang="de-AT" dirty="0" smtClean="0">
                <a:sym typeface="Wingdings" panose="05000000000000000000" pitchFamily="2" charset="2"/>
              </a:rPr>
              <a:t>-Management</a:t>
            </a:r>
            <a:endParaRPr lang="de-AT" dirty="0" smtClean="0"/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83A7DF-4E2C-454C-A90E-A8154A9832C5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2051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Ein </a:t>
            </a:r>
            <a:r>
              <a:rPr lang="de-AT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Besipiel</a:t>
            </a:r>
            <a:r>
              <a:rPr lang="de-AT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wo </a:t>
            </a:r>
            <a:r>
              <a:rPr lang="de-AT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meherer</a:t>
            </a:r>
            <a:r>
              <a:rPr lang="de-AT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operativer Systeme zusammenarbeiten kommt aus dem</a:t>
            </a:r>
            <a:r>
              <a:rPr lang="de-AT" sz="2000" u="sng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Bereich der Anwohnerparkkarte!</a:t>
            </a:r>
            <a:endParaRPr lang="de-AT" sz="20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AT" sz="20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AT" sz="20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Aufrgrund</a:t>
            </a:r>
            <a:r>
              <a:rPr lang="de-AT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einer politischen Entscheidung wurden die Parkraumbewirtschaftung ausgedehnt</a:t>
            </a:r>
            <a:r>
              <a:rPr lang="de-AT" sz="2000" u="sng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und in 4 Phasen von 7.600 auf 17.500 erweitert</a:t>
            </a:r>
            <a:endParaRPr lang="de-AT" sz="20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AT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A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70% der Antragstellung wird im Haus durchgeführt (Formular, manuell)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AT" sz="1400" dirty="0">
                <a:latin typeface="Arial" panose="020B0604020202020204" pitchFamily="34" charset="0"/>
                <a:cs typeface="Arial" panose="020B0604020202020204" pitchFamily="34" charset="0"/>
              </a:rPr>
              <a:t>Formulardaten werden in die Fachanwendung eingegeben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AT" sz="1400" dirty="0" err="1">
                <a:latin typeface="Arial" panose="020B0604020202020204" pitchFamily="34" charset="0"/>
                <a:cs typeface="Arial" panose="020B0604020202020204" pitchFamily="34" charset="0"/>
              </a:rPr>
              <a:t>AntragstellerIn</a:t>
            </a:r>
            <a:r>
              <a:rPr lang="de-AT" sz="1400" dirty="0">
                <a:latin typeface="Arial" panose="020B0604020202020204" pitchFamily="34" charset="0"/>
                <a:cs typeface="Arial" panose="020B0604020202020204" pitchFamily="34" charset="0"/>
              </a:rPr>
              <a:t> bekommt den Bescheid, zahlt in der Dienststelle oder in der Stadtkasse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AT" sz="1400" dirty="0">
                <a:latin typeface="Arial" panose="020B0604020202020204" pitchFamily="34" charset="0"/>
                <a:cs typeface="Arial" panose="020B0604020202020204" pitchFamily="34" charset="0"/>
              </a:rPr>
              <a:t>Parkkarte und Zonenplan wird nachher ausgehändigt</a:t>
            </a:r>
          </a:p>
          <a:p>
            <a:pPr lvl="0"/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30% der Antragstellung über Online Formular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AT" sz="1400" dirty="0">
                <a:latin typeface="Arial" panose="020B0604020202020204" pitchFamily="34" charset="0"/>
                <a:cs typeface="Arial" panose="020B0604020202020204" pitchFamily="34" charset="0"/>
              </a:rPr>
              <a:t>Formulardaten werden in die Fachanwendung eingegeben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AT" sz="1400" dirty="0">
                <a:latin typeface="Arial" panose="020B0604020202020204" pitchFamily="34" charset="0"/>
                <a:cs typeface="Arial" panose="020B0604020202020204" pitchFamily="34" charset="0"/>
              </a:rPr>
              <a:t>Erstellung des Bescheides und der Parkkarte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AT" sz="1400" dirty="0">
                <a:latin typeface="Arial" panose="020B0604020202020204" pitchFamily="34" charset="0"/>
                <a:cs typeface="Arial" panose="020B0604020202020204" pitchFamily="34" charset="0"/>
              </a:rPr>
              <a:t>Bereitstellung der Dokumente inkl. Zonenplan im Bürgerservice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AT" sz="1400" dirty="0">
                <a:latin typeface="Arial" panose="020B0604020202020204" pitchFamily="34" charset="0"/>
                <a:cs typeface="Arial" panose="020B0604020202020204" pitchFamily="34" charset="0"/>
              </a:rPr>
              <a:t>Bezahlung und Abholung durch Bürger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AT" sz="1400" dirty="0">
                <a:latin typeface="Arial" panose="020B0604020202020204" pitchFamily="34" charset="0"/>
                <a:cs typeface="Arial" panose="020B0604020202020204" pitchFamily="34" charset="0"/>
              </a:rPr>
              <a:t>Die BürgerInnen müssen ins Amt kommen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A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AT" sz="1400" dirty="0"/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83A7DF-4E2C-454C-A90E-A8154A9832C5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1982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de-AT" b="1" dirty="0" smtClean="0"/>
          </a:p>
          <a:p>
            <a:pPr>
              <a:lnSpc>
                <a:spcPct val="150000"/>
              </a:lnSpc>
            </a:pPr>
            <a:r>
              <a:rPr lang="de-AT" b="1" dirty="0" smtClean="0"/>
              <a:t>Vorteile für den Bürger;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AT" b="0" dirty="0" smtClean="0"/>
              <a:t>7x24 h erledigen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AT" b="0" dirty="0" smtClean="0"/>
              <a:t>Zeitersparnis</a:t>
            </a:r>
            <a:r>
              <a:rPr lang="de-AT" b="0" baseline="0" dirty="0" smtClean="0"/>
              <a:t> er muss nicht in die Dienststelle – keine Wartezeit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AT" b="0" baseline="0" dirty="0" smtClean="0"/>
              <a:t>Keine Parkplatzsuche und Kosten fürs Parken in einer fremdem Zone</a:t>
            </a:r>
            <a:endParaRPr lang="de-AT" b="0" dirty="0" smtClean="0"/>
          </a:p>
          <a:p>
            <a:pPr>
              <a:lnSpc>
                <a:spcPct val="150000"/>
              </a:lnSpc>
            </a:pPr>
            <a:endParaRPr lang="de-AT" b="1" dirty="0" smtClean="0"/>
          </a:p>
          <a:p>
            <a:pPr>
              <a:lnSpc>
                <a:spcPct val="150000"/>
              </a:lnSpc>
            </a:pPr>
            <a:r>
              <a:rPr lang="de-AT" b="1" dirty="0" smtClean="0"/>
              <a:t>Eckdaten </a:t>
            </a:r>
            <a:r>
              <a:rPr lang="de-AT" b="1" dirty="0"/>
              <a:t>des Prozess neu</a:t>
            </a:r>
          </a:p>
          <a:p>
            <a:pPr marL="685800" lvl="1" indent="-3429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Online Beantragung der Anwohnerparkkarte über 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FormularServer</a:t>
            </a:r>
            <a:endParaRPr lang="de-A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3429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Formulardaten werden automatisch direkt in Fachanwendung übernommen</a:t>
            </a:r>
          </a:p>
          <a:p>
            <a:pPr marL="685800" lvl="1" indent="-3429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Prüfung der Antragsdaten in der Fachdienststelle</a:t>
            </a:r>
          </a:p>
          <a:p>
            <a:pPr marL="685800" lvl="1" indent="-3429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Bescheid-Erstellung der Bewilligungen per JOB aus der Applikation</a:t>
            </a:r>
          </a:p>
          <a:p>
            <a:pPr marL="685800" lvl="1" indent="-3429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Zustellung des Bescheid elektronisch (ausschließlich) via sendhybrid</a:t>
            </a:r>
          </a:p>
          <a:p>
            <a:pPr marL="685800" lvl="1" indent="-3429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Die BürgerInnen haben die Möglichkeit einer online Bezahlung</a:t>
            </a:r>
          </a:p>
          <a:p>
            <a:pPr marL="685800" lvl="1" indent="-3429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Zustellung Parkberechtigungsausweis per Post </a:t>
            </a:r>
            <a:endParaRPr lang="de-AT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42987" lvl="2" indent="-285750">
              <a:lnSpc>
                <a:spcPct val="15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Verbesserungsmöglichkeit – Synergien mit Handyparken!</a:t>
            </a:r>
            <a:endParaRPr lang="de-A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endParaRPr lang="de-AT" dirty="0"/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83A7DF-4E2C-454C-A90E-A8154A9832C5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7781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 smtClean="0"/>
              <a:t>Fleibilität</a:t>
            </a:r>
            <a:r>
              <a:rPr lang="de-AT" dirty="0" smtClean="0"/>
              <a:t> </a:t>
            </a:r>
            <a:r>
              <a:rPr lang="de-AT" dirty="0" err="1" smtClean="0"/>
              <a:t>unabh</a:t>
            </a:r>
            <a:r>
              <a:rPr lang="de-AT" dirty="0" smtClean="0"/>
              <a:t>. Öffnungszeiten</a:t>
            </a:r>
          </a:p>
          <a:p>
            <a:r>
              <a:rPr lang="de-AT" dirty="0" smtClean="0"/>
              <a:t>Wartezeiten</a:t>
            </a:r>
            <a:r>
              <a:rPr lang="de-AT" baseline="0" dirty="0" smtClean="0"/>
              <a:t> 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3A7DF-4E2C-454C-A90E-A8154A9832C5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3733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AT" dirty="0" smtClean="0"/>
              <a:t>Die nächsten Beispiele</a:t>
            </a:r>
            <a:r>
              <a:rPr lang="de-AT" baseline="0" dirty="0" smtClean="0"/>
              <a:t>  binden bereits die strategische Systeme mit ein und zeigen wie </a:t>
            </a:r>
            <a:r>
              <a:rPr lang="de-AT" baseline="0" dirty="0" err="1" smtClean="0"/>
              <a:t>GeoInformationsysteme</a:t>
            </a:r>
            <a:r>
              <a:rPr lang="de-AT" baseline="0" dirty="0" smtClean="0"/>
              <a:t> die Fachdienststellen unterstützen.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AT" baseline="0" dirty="0" smtClean="0"/>
              <a:t>(</a:t>
            </a:r>
            <a:r>
              <a:rPr lang="de-AT" baseline="0" dirty="0" err="1" smtClean="0"/>
              <a:t>Bürgervirteil</a:t>
            </a:r>
            <a:r>
              <a:rPr lang="de-AT" baseline="0" dirty="0" smtClean="0"/>
              <a:t> gesichert in Parks bewegen können gut gepflegt. Kontrollen und im gleichen System werden auch Grünflächen und </a:t>
            </a:r>
            <a:r>
              <a:rPr lang="de-AT" baseline="0" dirty="0" err="1" smtClean="0"/>
              <a:t>Spilplätze</a:t>
            </a:r>
            <a:r>
              <a:rPr lang="de-AT" baseline="0" dirty="0" smtClean="0"/>
              <a:t> geführt=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AT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 smtClean="0"/>
              <a:t>Die nächsten </a:t>
            </a:r>
            <a:r>
              <a:rPr lang="de-AT" dirty="0" err="1" smtClean="0"/>
              <a:t>Beispilee</a:t>
            </a:r>
            <a:r>
              <a:rPr lang="de-AT" baseline="0" dirty="0" smtClean="0"/>
              <a:t> bedienen sich schon der operativen und strategischen Systeme </a:t>
            </a:r>
            <a:endParaRPr lang="de-AT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AT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 smtClean="0"/>
              <a:t>Datenbank </a:t>
            </a:r>
            <a:r>
              <a:rPr lang="de-AT" dirty="0"/>
              <a:t>mit externen Zugriff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Sachinhalte und grafische Darstellung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Pro-Office Bäume Spielplätze und Grünflächen – aus Info ergibt sich Pflegebedarf - </a:t>
            </a:r>
            <a:r>
              <a:rPr lang="de-AT" dirty="0" err="1"/>
              <a:t>regelm</a:t>
            </a:r>
            <a:r>
              <a:rPr lang="de-AT" dirty="0"/>
              <a:t>. gesetzliche Kontrollen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83A7DF-4E2C-454C-A90E-A8154A9832C5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5500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 smtClean="0"/>
          </a:p>
          <a:p>
            <a:r>
              <a:rPr lang="de-AT" dirty="0" smtClean="0"/>
              <a:t>Haus Dach verschiede operative System verbinden um</a:t>
            </a:r>
            <a:r>
              <a:rPr lang="de-AT" baseline="0" dirty="0" smtClean="0"/>
              <a:t> berichten zu können</a:t>
            </a:r>
          </a:p>
          <a:p>
            <a:r>
              <a:rPr lang="de-AT" baseline="0" dirty="0" smtClean="0"/>
              <a:t>Daten </a:t>
            </a:r>
            <a:r>
              <a:rPr lang="de-AT" baseline="0" dirty="0" err="1" smtClean="0"/>
              <a:t>agregiert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3A7DF-4E2C-454C-A90E-A8154A9832C5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8546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Grafische &amp; Sachliche Bearbeitung </a:t>
            </a:r>
          </a:p>
          <a:p>
            <a:r>
              <a:rPr lang="de-AT" dirty="0"/>
              <a:t>Mobile </a:t>
            </a:r>
            <a:r>
              <a:rPr lang="de-AT" dirty="0" smtClean="0"/>
              <a:t>Applikation</a:t>
            </a:r>
          </a:p>
          <a:p>
            <a:endParaRPr lang="de-AT" dirty="0" smtClean="0"/>
          </a:p>
          <a:p>
            <a:r>
              <a:rPr lang="de-AT" dirty="0" smtClean="0"/>
              <a:t>Baumbestand,</a:t>
            </a:r>
            <a:r>
              <a:rPr lang="de-AT" baseline="0" dirty="0" smtClean="0"/>
              <a:t> Grünflächen und Spielplätze erfasst sind</a:t>
            </a:r>
          </a:p>
          <a:p>
            <a:r>
              <a:rPr lang="de-AT" baseline="0" dirty="0" smtClean="0"/>
              <a:t>Erfassten Informationen ergeben sich der Pflegebedarf und die </a:t>
            </a:r>
            <a:r>
              <a:rPr lang="de-AT" baseline="0" dirty="0" err="1" smtClean="0"/>
              <a:t>regelm</a:t>
            </a:r>
            <a:r>
              <a:rPr lang="de-AT" baseline="0" dirty="0" smtClean="0"/>
              <a:t>. </a:t>
            </a:r>
            <a:r>
              <a:rPr lang="de-AT" baseline="0" dirty="0" err="1" smtClean="0"/>
              <a:t>Gesetzlicehn</a:t>
            </a:r>
            <a:r>
              <a:rPr lang="de-AT" baseline="0" dirty="0" smtClean="0"/>
              <a:t> Kontrollen</a:t>
            </a:r>
          </a:p>
          <a:p>
            <a:endParaRPr lang="de-AT" baseline="0" dirty="0" smtClean="0"/>
          </a:p>
          <a:p>
            <a:r>
              <a:rPr lang="de-AT" baseline="0" dirty="0" smtClean="0"/>
              <a:t>georeferenziert</a:t>
            </a:r>
          </a:p>
          <a:p>
            <a:endParaRPr lang="de-AT" baseline="0" dirty="0" smtClean="0"/>
          </a:p>
          <a:p>
            <a:r>
              <a:rPr lang="de-AT" baseline="0" dirty="0" smtClean="0"/>
              <a:t>Informationen zu Grünflächen und Spielplätzen stehen auch den </a:t>
            </a:r>
            <a:r>
              <a:rPr lang="de-AT" baseline="0" dirty="0" err="1" smtClean="0"/>
              <a:t>BürgerInnen</a:t>
            </a:r>
            <a:r>
              <a:rPr lang="de-AT" baseline="0" dirty="0" smtClean="0"/>
              <a:t> über den Stadtplan zur Verfügung.</a:t>
            </a:r>
          </a:p>
          <a:p>
            <a:endParaRPr lang="de-AT" baseline="0" dirty="0" smtClean="0"/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83A7DF-4E2C-454C-A90E-A8154A9832C5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062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IVM_Logo_RGB_58m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95536" y="5688671"/>
            <a:ext cx="2087884" cy="54864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BC03A6D-FCE2-4E8A-A8C2-25EB07DE1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0" t="30521" r="21437" b="31365"/>
          <a:stretch/>
        </p:blipFill>
        <p:spPr>
          <a:xfrm>
            <a:off x="7117556" y="5547745"/>
            <a:ext cx="1655834" cy="83049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57213" indent="-214313">
              <a:buFont typeface="Arial" pitchFamily="34" charset="0"/>
              <a:buChar char="•"/>
              <a:defRPr/>
            </a:lvl2pPr>
            <a:lvl3pPr marL="857250" indent="-171450">
              <a:buFont typeface="Symbol" pitchFamily="18" charset="2"/>
              <a:buChar char="-"/>
              <a:defRPr/>
            </a:lvl3pPr>
            <a:lvl4pPr marL="1200150" indent="-171450">
              <a:buFont typeface="Courier New" pitchFamily="49" charset="0"/>
              <a:buChar char="o"/>
              <a:defRPr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8A23-9C64-4573-AE8C-763BED722C0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776483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50708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1988840"/>
            <a:ext cx="7772400" cy="1500187"/>
          </a:xfrm>
          <a:gradFill>
            <a:gsLst>
              <a:gs pos="0">
                <a:srgbClr val="E2001A">
                  <a:lumMod val="85000"/>
                </a:srgbClr>
              </a:gs>
              <a:gs pos="53000">
                <a:srgbClr val="CDB883"/>
              </a:gs>
            </a:gsLst>
            <a:lin ang="2400000" scaled="0"/>
          </a:gradFill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6545897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50708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1988840"/>
            <a:ext cx="7772400" cy="1500187"/>
          </a:xfrm>
          <a:gradFill>
            <a:gsLst>
              <a:gs pos="0">
                <a:srgbClr val="E2001A">
                  <a:lumMod val="85000"/>
                </a:srgbClr>
              </a:gs>
              <a:gs pos="53000">
                <a:srgbClr val="CDB883"/>
              </a:gs>
            </a:gsLst>
            <a:lin ang="2400000" scaled="0"/>
          </a:gradFill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323528" y="1556792"/>
            <a:ext cx="8712968" cy="4824536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323528" y="1556792"/>
            <a:ext cx="8712968" cy="4824536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640960" cy="36004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57213" indent="-214313">
              <a:buFont typeface="Arial" pitchFamily="34" charset="0"/>
              <a:buChar char="•"/>
              <a:defRPr/>
            </a:lvl2pPr>
            <a:lvl3pPr marL="857250" indent="-171450">
              <a:buFont typeface="Symbol" pitchFamily="18" charset="2"/>
              <a:buChar char="-"/>
              <a:defRPr/>
            </a:lvl3pPr>
            <a:lvl4pPr marL="1200150" indent="-171450">
              <a:buFont typeface="Courier New" pitchFamily="49" charset="0"/>
              <a:buChar char="o"/>
              <a:defRPr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8A23-9C64-4573-AE8C-763BED722C0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305197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323528" y="1556792"/>
            <a:ext cx="8712968" cy="4824536"/>
          </a:xfrm>
        </p:spPr>
        <p:txBody>
          <a:bodyPr/>
          <a:lstStyle>
            <a:lvl1pPr>
              <a:buClr>
                <a:srgbClr val="920000"/>
              </a:buClr>
              <a:defRPr/>
            </a:lvl1pPr>
            <a:lvl2pPr marL="540000" indent="-285750">
              <a:buClr>
                <a:srgbClr val="E2001A"/>
              </a:buClr>
              <a:buSzPct val="150000"/>
              <a:buFont typeface="Wingdings" panose="05000000000000000000" pitchFamily="2" charset="2"/>
              <a:buChar char="§"/>
              <a:defRPr/>
            </a:lvl2pPr>
            <a:lvl3pPr marL="792000" indent="-228600">
              <a:buClr>
                <a:srgbClr val="E2001A"/>
              </a:buClr>
              <a:buSzPct val="150000"/>
              <a:buFont typeface="Wingdings" panose="05000000000000000000" pitchFamily="2" charset="2"/>
              <a:buChar char="§"/>
              <a:defRPr/>
            </a:lvl3pPr>
            <a:lvl4pPr marL="1044000" indent="-228600">
              <a:buClr>
                <a:srgbClr val="E2001A"/>
              </a:buClr>
              <a:buFont typeface="Wingdings" panose="05000000000000000000" pitchFamily="2" charset="2"/>
              <a:buChar char="§"/>
              <a:defRPr/>
            </a:lvl4pPr>
            <a:lvl5pPr marL="1296000" indent="-228600">
              <a:buClr>
                <a:srgbClr val="E2001A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4550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50708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1988840"/>
            <a:ext cx="7772400" cy="1500187"/>
          </a:xfrm>
          <a:gradFill>
            <a:gsLst>
              <a:gs pos="0">
                <a:srgbClr val="E2001A">
                  <a:lumMod val="85000"/>
                </a:srgbClr>
              </a:gs>
              <a:gs pos="53000">
                <a:srgbClr val="CDB883"/>
              </a:gs>
            </a:gsLst>
            <a:lin ang="2400000" scaled="0"/>
          </a:gradFill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877558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57213" indent="-214313">
              <a:buFont typeface="Arial" pitchFamily="34" charset="0"/>
              <a:buChar char="•"/>
              <a:defRPr/>
            </a:lvl2pPr>
            <a:lvl3pPr marL="857250" indent="-171450">
              <a:buFont typeface="Symbol" pitchFamily="18" charset="2"/>
              <a:buChar char="-"/>
              <a:defRPr/>
            </a:lvl3pPr>
            <a:lvl4pPr marL="1200150" indent="-171450">
              <a:buFont typeface="Courier New" pitchFamily="49" charset="0"/>
              <a:buChar char="o"/>
              <a:defRPr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8A23-9C64-4573-AE8C-763BED722C0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141708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323528" y="1556792"/>
            <a:ext cx="8712968" cy="4824536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8618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theme" Target="../theme/theme2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theme" Target="../theme/theme3.xml"/><Relationship Id="rId9" Type="http://schemas.microsoft.com/office/2007/relationships/hdphoto" Target="../media/hdphoto3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 descr="IVM_Muster_RGB_Ausschnitt_re_unten.png"/>
          <p:cNvPicPr>
            <a:picLocks noChangeAspect="1"/>
          </p:cNvPicPr>
          <p:nvPr/>
        </p:nvPicPr>
        <p:blipFill>
          <a:blip r:embed="rId7" cstate="print"/>
          <a:srcRect l="41737" t="23038" r="31101" b="52059"/>
          <a:stretch>
            <a:fillRect/>
          </a:stretch>
        </p:blipFill>
        <p:spPr>
          <a:xfrm>
            <a:off x="6660232" y="5301208"/>
            <a:ext cx="2483768" cy="1556792"/>
          </a:xfrm>
          <a:prstGeom prst="rect">
            <a:avLst/>
          </a:prstGeom>
        </p:spPr>
      </p:pic>
      <p:pic>
        <p:nvPicPr>
          <p:cNvPr id="14" name="Grafik 13" descr="IVM_Logo_RGB_58mm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76256" y="188640"/>
            <a:ext cx="2055000" cy="540000"/>
          </a:xfrm>
          <a:prstGeom prst="rect">
            <a:avLst/>
          </a:prstGeom>
        </p:spPr>
      </p:pic>
      <p:sp>
        <p:nvSpPr>
          <p:cNvPr id="1027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908720"/>
            <a:ext cx="864096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1028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556792"/>
            <a:ext cx="866775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6"/>
            <a:endParaRPr lang="de-DE" dirty="0"/>
          </a:p>
        </p:txBody>
      </p:sp>
      <p:sp>
        <p:nvSpPr>
          <p:cNvPr id="47137" name="Rectangle 33"/>
          <p:cNvSpPr>
            <a:spLocks noChangeArrowheads="1"/>
          </p:cNvSpPr>
          <p:nvPr/>
        </p:nvSpPr>
        <p:spPr bwMode="auto">
          <a:xfrm>
            <a:off x="3852863" y="2947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47139" name="Rectangle 35"/>
          <p:cNvSpPr>
            <a:spLocks noChangeArrowheads="1"/>
          </p:cNvSpPr>
          <p:nvPr/>
        </p:nvSpPr>
        <p:spPr bwMode="auto">
          <a:xfrm>
            <a:off x="3852863" y="3128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7236296" y="6665292"/>
            <a:ext cx="46712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>
              <a:defRPr/>
            </a:pPr>
            <a:r>
              <a:rPr lang="de-DE" sz="900" b="0" dirty="0">
                <a:solidFill>
                  <a:srgbClr val="C7B37F"/>
                </a:solidFill>
              </a:rPr>
              <a:t> </a:t>
            </a:r>
            <a:fld id="{540C414E-E911-44F7-9DC8-4D029FDAE4DE}" type="slidenum">
              <a:rPr lang="de-DE" sz="900" b="0" smtClean="0">
                <a:solidFill>
                  <a:srgbClr val="C7B37F"/>
                </a:solidFill>
              </a:rPr>
              <a:t>‹Nr.›</a:t>
            </a:fld>
            <a:endParaRPr lang="de-DE" sz="900" b="0" dirty="0">
              <a:solidFill>
                <a:srgbClr val="C7B37F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1619672" y="196260"/>
            <a:ext cx="5040560" cy="432048"/>
          </a:xfrm>
          <a:prstGeom prst="rect">
            <a:avLst/>
          </a:prstGeom>
          <a:gradFill>
            <a:gsLst>
              <a:gs pos="0">
                <a:srgbClr val="E2001A">
                  <a:lumMod val="89000"/>
                </a:srgbClr>
              </a:gs>
              <a:gs pos="52000">
                <a:srgbClr val="CDB883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C19FD86-C3C1-4E0B-AAC6-EB3370B8F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0" t="30521" r="21437" b="31365"/>
          <a:stretch/>
        </p:blipFill>
        <p:spPr>
          <a:xfrm>
            <a:off x="323528" y="142284"/>
            <a:ext cx="1076653" cy="54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71" r:id="rId2"/>
    <p:sldLayoutId id="2147483670" r:id="rId3"/>
    <p:sldLayoutId id="2147483684" r:id="rId4"/>
    <p:sldLayoutId id="2147483710" r:id="rId5"/>
  </p:sldLayoutIdLst>
  <p:transition>
    <p:fade/>
  </p:transition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>
              <a:lumMod val="75000"/>
              <a:lumOff val="25000"/>
            </a:schemeClr>
          </a:solidFill>
          <a:latin typeface="Cambria" pitchFamily="18" charset="0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77777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77777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77777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77777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77777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77777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77777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77777"/>
          </a:solidFill>
          <a:latin typeface="Arial" charset="0"/>
        </a:defRPr>
      </a:lvl9pPr>
    </p:titleStyle>
    <p:bodyStyle>
      <a:lvl1pPr marL="252000" indent="-252000" algn="l" rtl="0" eaLnBrk="1" fontAlgn="base" hangingPunct="1">
        <a:spcBef>
          <a:spcPts val="800"/>
        </a:spcBef>
        <a:spcAft>
          <a:spcPct val="0"/>
        </a:spcAft>
        <a:buClr>
          <a:srgbClr val="80686F"/>
        </a:buClr>
        <a:buSzPct val="100000"/>
        <a:buFont typeface="Wingdings" pitchFamily="2" charset="2"/>
        <a:buChar char=""/>
        <a:defRPr sz="20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40000" indent="-285750" algn="l" rtl="0" eaLnBrk="1" fontAlgn="base" hangingPunct="1">
        <a:spcBef>
          <a:spcPts val="800"/>
        </a:spcBef>
        <a:spcAft>
          <a:spcPct val="0"/>
        </a:spcAft>
        <a:buClr>
          <a:srgbClr val="C7B37F"/>
        </a:buClr>
        <a:buSzPct val="90000"/>
        <a:buFont typeface="Wingdings" pitchFamily="2" charset="2"/>
        <a:buChar char="n"/>
        <a:defRPr sz="1800">
          <a:solidFill>
            <a:schemeClr val="tx1">
              <a:lumMod val="65000"/>
              <a:lumOff val="35000"/>
            </a:schemeClr>
          </a:solidFill>
          <a:latin typeface="+mn-lt"/>
        </a:defRPr>
      </a:lvl2pPr>
      <a:lvl3pPr marL="792000" indent="-228600" algn="l" rtl="0" eaLnBrk="1" fontAlgn="base" hangingPunct="1">
        <a:spcBef>
          <a:spcPts val="800"/>
        </a:spcBef>
        <a:spcAft>
          <a:spcPct val="0"/>
        </a:spcAft>
        <a:buClr>
          <a:srgbClr val="C7B37F"/>
        </a:buClr>
        <a:buSzPct val="85000"/>
        <a:buFont typeface="Wingdings" pitchFamily="2" charset="2"/>
        <a:buChar char="n"/>
        <a:defRPr sz="1600">
          <a:solidFill>
            <a:schemeClr val="tx1">
              <a:lumMod val="65000"/>
              <a:lumOff val="35000"/>
            </a:schemeClr>
          </a:solidFill>
          <a:latin typeface="+mn-lt"/>
        </a:defRPr>
      </a:lvl3pPr>
      <a:lvl4pPr marL="1044000" indent="-228600" algn="l" rtl="0" eaLnBrk="1" fontAlgn="base" hangingPunct="1">
        <a:spcBef>
          <a:spcPts val="800"/>
        </a:spcBef>
        <a:spcAft>
          <a:spcPct val="0"/>
        </a:spcAft>
        <a:buClr>
          <a:srgbClr val="C7B37F"/>
        </a:buClr>
        <a:buSzPct val="85000"/>
        <a:buFont typeface="Wingdings" pitchFamily="2" charset="2"/>
        <a:buChar char="n"/>
        <a:defRPr sz="1600">
          <a:solidFill>
            <a:schemeClr val="tx1">
              <a:lumMod val="65000"/>
              <a:lumOff val="35000"/>
            </a:schemeClr>
          </a:solidFill>
          <a:latin typeface="+mn-lt"/>
        </a:defRPr>
      </a:lvl4pPr>
      <a:lvl5pPr marL="1296000" indent="-228600" algn="l" rtl="0" eaLnBrk="1" fontAlgn="base" hangingPunct="1">
        <a:spcBef>
          <a:spcPts val="800"/>
        </a:spcBef>
        <a:spcAft>
          <a:spcPct val="0"/>
        </a:spcAft>
        <a:buClr>
          <a:srgbClr val="C7B37F"/>
        </a:buClr>
        <a:buSzPct val="85000"/>
        <a:buFont typeface="Wingdings" pitchFamily="2" charset="2"/>
        <a:buChar char="§"/>
        <a:defRPr sz="1600">
          <a:solidFill>
            <a:schemeClr val="tx1">
              <a:lumMod val="65000"/>
              <a:lumOff val="35000"/>
            </a:schemeClr>
          </a:solidFill>
          <a:latin typeface="+mn-lt"/>
        </a:defRPr>
      </a:lvl5pPr>
      <a:lvl6pPr marL="1440000" indent="-228600" algn="l" rtl="0" eaLnBrk="1" fontAlgn="base" hangingPunct="1">
        <a:spcBef>
          <a:spcPct val="20000"/>
        </a:spcBef>
        <a:spcAft>
          <a:spcPct val="0"/>
        </a:spcAft>
        <a:buClr>
          <a:srgbClr val="C7B37F"/>
        </a:buClr>
        <a:buFont typeface="Wingdings" pitchFamily="2" charset="2"/>
        <a:buChar char="§"/>
        <a:defRPr sz="1600" baseline="0">
          <a:solidFill>
            <a:schemeClr val="tx1">
              <a:lumMod val="65000"/>
              <a:lumOff val="35000"/>
            </a:schemeClr>
          </a:solidFill>
          <a:latin typeface="+mn-lt"/>
        </a:defRPr>
      </a:lvl6pPr>
      <a:lvl7pPr marL="1692000" indent="-228600" algn="l" rtl="0" eaLnBrk="1" fontAlgn="base" hangingPunct="1">
        <a:spcBef>
          <a:spcPct val="20000"/>
        </a:spcBef>
        <a:spcAft>
          <a:spcPct val="0"/>
        </a:spcAft>
        <a:buClr>
          <a:srgbClr val="C7B37F"/>
        </a:buClr>
        <a:buFont typeface="Wingdings" pitchFamily="2" charset="2"/>
        <a:buChar char="§"/>
        <a:defRPr sz="1600" baseline="0">
          <a:solidFill>
            <a:schemeClr val="tx1">
              <a:lumMod val="65000"/>
              <a:lumOff val="35000"/>
            </a:schemeClr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 descr="IVM_Muster_RGB_Ausschnitt_re_unten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1737" t="23038" r="31101" b="52059"/>
          <a:stretch>
            <a:fillRect/>
          </a:stretch>
        </p:blipFill>
        <p:spPr>
          <a:xfrm>
            <a:off x="6660232" y="5301208"/>
            <a:ext cx="2483768" cy="155679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Grafik 13" descr="IVM_Logo_RGB_58mm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6256" y="188640"/>
            <a:ext cx="2055000" cy="540000"/>
          </a:xfrm>
          <a:prstGeom prst="rect">
            <a:avLst/>
          </a:prstGeom>
        </p:spPr>
      </p:pic>
      <p:sp>
        <p:nvSpPr>
          <p:cNvPr id="1027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908720"/>
            <a:ext cx="864096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1028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556792"/>
            <a:ext cx="866775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6"/>
            <a:endParaRPr lang="de-DE" dirty="0"/>
          </a:p>
        </p:txBody>
      </p:sp>
      <p:sp>
        <p:nvSpPr>
          <p:cNvPr id="47139" name="Rectangle 35"/>
          <p:cNvSpPr>
            <a:spLocks noChangeArrowheads="1"/>
          </p:cNvSpPr>
          <p:nvPr/>
        </p:nvSpPr>
        <p:spPr bwMode="auto">
          <a:xfrm>
            <a:off x="3852863" y="3128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7236296" y="6665292"/>
            <a:ext cx="46712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>
              <a:defRPr/>
            </a:pPr>
            <a:r>
              <a:rPr lang="de-DE" sz="900" b="0" dirty="0">
                <a:solidFill>
                  <a:srgbClr val="C7B37F"/>
                </a:solidFill>
              </a:rPr>
              <a:t> </a:t>
            </a:r>
            <a:fld id="{540C414E-E911-44F7-9DC8-4D029FDAE4DE}" type="slidenum">
              <a:rPr lang="de-DE" sz="900" b="0" smtClean="0">
                <a:solidFill>
                  <a:schemeClr val="bg1">
                    <a:lumMod val="50000"/>
                  </a:schemeClr>
                </a:solidFill>
              </a:rPr>
              <a:t>‹Nr.›</a:t>
            </a:fld>
            <a:endParaRPr lang="de-DE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1619672" y="196260"/>
            <a:ext cx="5040560" cy="432048"/>
          </a:xfrm>
          <a:prstGeom prst="rect">
            <a:avLst/>
          </a:prstGeom>
          <a:solidFill>
            <a:srgbClr val="E2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C19FD86-C3C1-4E0B-AAC6-EB3370B8F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0" t="30521" r="21437" b="31365"/>
          <a:stretch/>
        </p:blipFill>
        <p:spPr>
          <a:xfrm>
            <a:off x="323528" y="142284"/>
            <a:ext cx="107665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09" r:id="rId2"/>
    <p:sldLayoutId id="2147483713" r:id="rId3"/>
  </p:sldLayoutIdLst>
  <p:transition>
    <p:fade/>
  </p:transition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>
              <a:lumMod val="75000"/>
              <a:lumOff val="25000"/>
            </a:schemeClr>
          </a:solidFill>
          <a:latin typeface="Cambria" pitchFamily="18" charset="0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77777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77777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77777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77777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77777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77777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77777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77777"/>
          </a:solidFill>
          <a:latin typeface="Arial" charset="0"/>
        </a:defRPr>
      </a:lvl9pPr>
    </p:titleStyle>
    <p:bodyStyle>
      <a:lvl1pPr marL="252000" indent="-252000" algn="l" rtl="0" eaLnBrk="1" fontAlgn="base" hangingPunct="1">
        <a:spcBef>
          <a:spcPts val="800"/>
        </a:spcBef>
        <a:spcAft>
          <a:spcPct val="0"/>
        </a:spcAft>
        <a:buClr>
          <a:srgbClr val="860000"/>
        </a:buClr>
        <a:buSzPct val="100000"/>
        <a:buFont typeface="Wingdings" pitchFamily="2" charset="2"/>
        <a:buChar char=""/>
        <a:defRPr sz="20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40000" indent="-285750" algn="l" rtl="0" eaLnBrk="1" fontAlgn="base" hangingPunct="1">
        <a:spcBef>
          <a:spcPts val="800"/>
        </a:spcBef>
        <a:spcAft>
          <a:spcPct val="0"/>
        </a:spcAft>
        <a:buClr>
          <a:srgbClr val="E2001A"/>
        </a:buClr>
        <a:buSzPct val="90000"/>
        <a:buFont typeface="Wingdings" pitchFamily="2" charset="2"/>
        <a:buChar char="n"/>
        <a:defRPr sz="1800">
          <a:solidFill>
            <a:schemeClr val="tx1">
              <a:lumMod val="65000"/>
              <a:lumOff val="35000"/>
            </a:schemeClr>
          </a:solidFill>
          <a:latin typeface="+mn-lt"/>
        </a:defRPr>
      </a:lvl2pPr>
      <a:lvl3pPr marL="792000" indent="-228600" algn="l" rtl="0" eaLnBrk="1" fontAlgn="base" hangingPunct="1">
        <a:spcBef>
          <a:spcPts val="800"/>
        </a:spcBef>
        <a:spcAft>
          <a:spcPct val="0"/>
        </a:spcAft>
        <a:buClr>
          <a:srgbClr val="E2001A"/>
        </a:buClr>
        <a:buSzPct val="85000"/>
        <a:buFont typeface="Wingdings" pitchFamily="2" charset="2"/>
        <a:buChar char="n"/>
        <a:defRPr sz="1600">
          <a:solidFill>
            <a:schemeClr val="tx1">
              <a:lumMod val="65000"/>
              <a:lumOff val="35000"/>
            </a:schemeClr>
          </a:solidFill>
          <a:latin typeface="+mn-lt"/>
        </a:defRPr>
      </a:lvl3pPr>
      <a:lvl4pPr marL="1044000" indent="-228600" algn="l" rtl="0" eaLnBrk="1" fontAlgn="base" hangingPunct="1">
        <a:spcBef>
          <a:spcPts val="800"/>
        </a:spcBef>
        <a:spcAft>
          <a:spcPct val="0"/>
        </a:spcAft>
        <a:buClr>
          <a:srgbClr val="E2001A"/>
        </a:buClr>
        <a:buSzPct val="85000"/>
        <a:buFont typeface="Wingdings" pitchFamily="2" charset="2"/>
        <a:buChar char="n"/>
        <a:defRPr sz="1600">
          <a:solidFill>
            <a:schemeClr val="tx1">
              <a:lumMod val="65000"/>
              <a:lumOff val="35000"/>
            </a:schemeClr>
          </a:solidFill>
          <a:latin typeface="+mn-lt"/>
        </a:defRPr>
      </a:lvl4pPr>
      <a:lvl5pPr marL="1296000" indent="-228600" algn="l" rtl="0" eaLnBrk="1" fontAlgn="base" hangingPunct="1">
        <a:spcBef>
          <a:spcPts val="800"/>
        </a:spcBef>
        <a:spcAft>
          <a:spcPct val="0"/>
        </a:spcAft>
        <a:buClr>
          <a:srgbClr val="E2001A"/>
        </a:buClr>
        <a:buSzPct val="85000"/>
        <a:buFont typeface="Wingdings" pitchFamily="2" charset="2"/>
        <a:buChar char="§"/>
        <a:defRPr sz="1600">
          <a:solidFill>
            <a:schemeClr val="tx1">
              <a:lumMod val="65000"/>
              <a:lumOff val="35000"/>
            </a:schemeClr>
          </a:solidFill>
          <a:latin typeface="+mn-lt"/>
        </a:defRPr>
      </a:lvl5pPr>
      <a:lvl6pPr marL="1440000" indent="-228600" algn="l" rtl="0" eaLnBrk="1" fontAlgn="base" hangingPunct="1">
        <a:spcBef>
          <a:spcPct val="20000"/>
        </a:spcBef>
        <a:spcAft>
          <a:spcPct val="0"/>
        </a:spcAft>
        <a:buClr>
          <a:srgbClr val="E2001A"/>
        </a:buClr>
        <a:buFont typeface="Wingdings" pitchFamily="2" charset="2"/>
        <a:buChar char="§"/>
        <a:defRPr sz="1600" baseline="0">
          <a:solidFill>
            <a:schemeClr val="tx1">
              <a:lumMod val="65000"/>
              <a:lumOff val="35000"/>
            </a:schemeClr>
          </a:solidFill>
          <a:latin typeface="+mn-lt"/>
        </a:defRPr>
      </a:lvl6pPr>
      <a:lvl7pPr marL="1692000" indent="-228600" algn="l" rtl="0" eaLnBrk="1" fontAlgn="base" hangingPunct="1">
        <a:spcBef>
          <a:spcPct val="20000"/>
        </a:spcBef>
        <a:spcAft>
          <a:spcPct val="0"/>
        </a:spcAft>
        <a:buClr>
          <a:srgbClr val="E2001A"/>
        </a:buClr>
        <a:buFont typeface="Wingdings" pitchFamily="2" charset="2"/>
        <a:buChar char="§"/>
        <a:defRPr sz="1600" baseline="0">
          <a:solidFill>
            <a:schemeClr val="tx1">
              <a:lumMod val="65000"/>
              <a:lumOff val="35000"/>
            </a:schemeClr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 descr="IVM_Muster_RGB_Ausschnitt_re_unten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1737" t="23038" r="31101" b="52059"/>
          <a:stretch>
            <a:fillRect/>
          </a:stretch>
        </p:blipFill>
        <p:spPr>
          <a:xfrm>
            <a:off x="6660232" y="5301208"/>
            <a:ext cx="2483768" cy="155679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Grafik 13" descr="IVM_Logo_RGB_58mm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76256" y="188640"/>
            <a:ext cx="2055000" cy="540000"/>
          </a:xfrm>
          <a:prstGeom prst="rect">
            <a:avLst/>
          </a:prstGeom>
        </p:spPr>
      </p:pic>
      <p:sp>
        <p:nvSpPr>
          <p:cNvPr id="1027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908720"/>
            <a:ext cx="864096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1028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556792"/>
            <a:ext cx="866775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6"/>
            <a:endParaRPr lang="de-DE" dirty="0"/>
          </a:p>
        </p:txBody>
      </p:sp>
      <p:sp>
        <p:nvSpPr>
          <p:cNvPr id="47139" name="Rectangle 35"/>
          <p:cNvSpPr>
            <a:spLocks noChangeArrowheads="1"/>
          </p:cNvSpPr>
          <p:nvPr/>
        </p:nvSpPr>
        <p:spPr bwMode="auto">
          <a:xfrm>
            <a:off x="3852863" y="3128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7236296" y="6665292"/>
            <a:ext cx="46712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>
              <a:defRPr/>
            </a:pPr>
            <a:r>
              <a:rPr lang="de-DE" sz="900" b="0" dirty="0">
                <a:solidFill>
                  <a:srgbClr val="C7B37F"/>
                </a:solidFill>
              </a:rPr>
              <a:t> </a:t>
            </a:r>
            <a:fld id="{540C414E-E911-44F7-9DC8-4D029FDAE4DE}" type="slidenum">
              <a:rPr lang="de-DE" sz="900" b="0" smtClean="0">
                <a:solidFill>
                  <a:schemeClr val="bg1">
                    <a:lumMod val="50000"/>
                  </a:schemeClr>
                </a:solidFill>
              </a:rPr>
              <a:t>‹Nr.›</a:t>
            </a:fld>
            <a:endParaRPr lang="de-DE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308248" y="6669360"/>
            <a:ext cx="289560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900" b="0" dirty="0">
                <a:solidFill>
                  <a:schemeClr val="bg1">
                    <a:lumMod val="50000"/>
                  </a:schemeClr>
                </a:solidFill>
              </a:rPr>
              <a:t>www.verwaltungsmanagement.at</a:t>
            </a:r>
          </a:p>
        </p:txBody>
      </p:sp>
      <p:sp>
        <p:nvSpPr>
          <p:cNvPr id="19" name="Rechteck 18"/>
          <p:cNvSpPr/>
          <p:nvPr/>
        </p:nvSpPr>
        <p:spPr>
          <a:xfrm>
            <a:off x="1619672" y="196260"/>
            <a:ext cx="5040560" cy="432048"/>
          </a:xfrm>
          <a:prstGeom prst="rect">
            <a:avLst/>
          </a:prstGeom>
          <a:solidFill>
            <a:srgbClr val="C7B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C19FD86-C3C1-4E0B-AAC6-EB3370B8F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70" t="30521" r="21437" b="31365"/>
          <a:stretch/>
        </p:blipFill>
        <p:spPr>
          <a:xfrm>
            <a:off x="323528" y="142284"/>
            <a:ext cx="107665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8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1" r:id="rId2"/>
    <p:sldLayoutId id="2147483712" r:id="rId3"/>
  </p:sldLayoutIdLst>
  <p:transition>
    <p:fade/>
  </p:transition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>
              <a:lumMod val="75000"/>
              <a:lumOff val="25000"/>
            </a:schemeClr>
          </a:solidFill>
          <a:latin typeface="Cambria" pitchFamily="18" charset="0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77777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77777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77777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77777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77777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77777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77777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77777"/>
          </a:solidFill>
          <a:latin typeface="Arial" charset="0"/>
        </a:defRPr>
      </a:lvl9pPr>
    </p:titleStyle>
    <p:bodyStyle>
      <a:lvl1pPr marL="252000" indent="-252000" algn="l" rtl="0" eaLnBrk="1" fontAlgn="base" hangingPunct="1">
        <a:spcBef>
          <a:spcPts val="800"/>
        </a:spcBef>
        <a:spcAft>
          <a:spcPct val="0"/>
        </a:spcAft>
        <a:buClr>
          <a:srgbClr val="80686F"/>
        </a:buClr>
        <a:buSzPct val="100000"/>
        <a:buFont typeface="Wingdings" pitchFamily="2" charset="2"/>
        <a:buChar char=""/>
        <a:defRPr sz="20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40000" indent="-285750" algn="l" rtl="0" eaLnBrk="1" fontAlgn="base" hangingPunct="1">
        <a:spcBef>
          <a:spcPts val="800"/>
        </a:spcBef>
        <a:spcAft>
          <a:spcPct val="0"/>
        </a:spcAft>
        <a:buClr>
          <a:srgbClr val="C7B37F"/>
        </a:buClr>
        <a:buSzPct val="90000"/>
        <a:buFont typeface="Wingdings" pitchFamily="2" charset="2"/>
        <a:buChar char="n"/>
        <a:defRPr sz="1800">
          <a:solidFill>
            <a:schemeClr val="tx1">
              <a:lumMod val="65000"/>
              <a:lumOff val="35000"/>
            </a:schemeClr>
          </a:solidFill>
          <a:latin typeface="+mn-lt"/>
        </a:defRPr>
      </a:lvl2pPr>
      <a:lvl3pPr marL="792000" indent="-228600" algn="l" rtl="0" eaLnBrk="1" fontAlgn="base" hangingPunct="1">
        <a:spcBef>
          <a:spcPts val="800"/>
        </a:spcBef>
        <a:spcAft>
          <a:spcPct val="0"/>
        </a:spcAft>
        <a:buClr>
          <a:srgbClr val="C7B37F"/>
        </a:buClr>
        <a:buSzPct val="85000"/>
        <a:buFont typeface="Wingdings" pitchFamily="2" charset="2"/>
        <a:buChar char="n"/>
        <a:defRPr sz="1600">
          <a:solidFill>
            <a:schemeClr val="tx1">
              <a:lumMod val="65000"/>
              <a:lumOff val="35000"/>
            </a:schemeClr>
          </a:solidFill>
          <a:latin typeface="+mn-lt"/>
        </a:defRPr>
      </a:lvl3pPr>
      <a:lvl4pPr marL="1044000" indent="-228600" algn="l" rtl="0" eaLnBrk="1" fontAlgn="base" hangingPunct="1">
        <a:spcBef>
          <a:spcPts val="800"/>
        </a:spcBef>
        <a:spcAft>
          <a:spcPct val="0"/>
        </a:spcAft>
        <a:buClr>
          <a:srgbClr val="C7B37F"/>
        </a:buClr>
        <a:buSzPct val="85000"/>
        <a:buFont typeface="Wingdings" pitchFamily="2" charset="2"/>
        <a:buChar char="n"/>
        <a:defRPr sz="1600">
          <a:solidFill>
            <a:schemeClr val="tx1">
              <a:lumMod val="65000"/>
              <a:lumOff val="35000"/>
            </a:schemeClr>
          </a:solidFill>
          <a:latin typeface="+mn-lt"/>
        </a:defRPr>
      </a:lvl4pPr>
      <a:lvl5pPr marL="1296000" indent="-228600" algn="l" rtl="0" eaLnBrk="1" fontAlgn="base" hangingPunct="1">
        <a:spcBef>
          <a:spcPts val="800"/>
        </a:spcBef>
        <a:spcAft>
          <a:spcPct val="0"/>
        </a:spcAft>
        <a:buClr>
          <a:srgbClr val="C7B37F"/>
        </a:buClr>
        <a:buSzPct val="85000"/>
        <a:buFont typeface="Wingdings" pitchFamily="2" charset="2"/>
        <a:buChar char="§"/>
        <a:defRPr sz="1600">
          <a:solidFill>
            <a:schemeClr val="tx1">
              <a:lumMod val="65000"/>
              <a:lumOff val="35000"/>
            </a:schemeClr>
          </a:solidFill>
          <a:latin typeface="+mn-lt"/>
        </a:defRPr>
      </a:lvl5pPr>
      <a:lvl6pPr marL="1440000" indent="-228600" algn="l" rtl="0" eaLnBrk="1" fontAlgn="base" hangingPunct="1">
        <a:spcBef>
          <a:spcPct val="20000"/>
        </a:spcBef>
        <a:spcAft>
          <a:spcPct val="0"/>
        </a:spcAft>
        <a:buClr>
          <a:srgbClr val="C7B37F"/>
        </a:buClr>
        <a:buFont typeface="Wingdings" pitchFamily="2" charset="2"/>
        <a:buChar char="§"/>
        <a:defRPr sz="1600" baseline="0">
          <a:solidFill>
            <a:schemeClr val="tx1">
              <a:lumMod val="65000"/>
              <a:lumOff val="35000"/>
            </a:schemeClr>
          </a:solidFill>
          <a:latin typeface="+mn-lt"/>
        </a:defRPr>
      </a:lvl6pPr>
      <a:lvl7pPr marL="1692000" indent="-228600" algn="l" rtl="0" eaLnBrk="1" fontAlgn="base" hangingPunct="1">
        <a:spcBef>
          <a:spcPct val="20000"/>
        </a:spcBef>
        <a:spcAft>
          <a:spcPct val="0"/>
        </a:spcAft>
        <a:buClr>
          <a:srgbClr val="C7B37F"/>
        </a:buClr>
        <a:buFont typeface="Wingdings" pitchFamily="2" charset="2"/>
        <a:buChar char="§"/>
        <a:defRPr sz="1600" baseline="0">
          <a:solidFill>
            <a:schemeClr val="tx1">
              <a:lumMod val="65000"/>
              <a:lumOff val="35000"/>
            </a:schemeClr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openxmlformats.org/officeDocument/2006/relationships/image" Target="../media/image20.png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svg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comments" Target="../comments/commen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comments" Target="../comments/commen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comments" Target="../comments/commen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hdphoto" Target="../media/hdphoto7.wdp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png"/><Relationship Id="rId5" Type="http://schemas.microsoft.com/office/2007/relationships/hdphoto" Target="../media/hdphoto8.wdp"/><Relationship Id="rId4" Type="http://schemas.openxmlformats.org/officeDocument/2006/relationships/image" Target="../media/image53.png"/><Relationship Id="rId9" Type="http://schemas.microsoft.com/office/2007/relationships/hdphoto" Target="../media/hdphoto9.wdp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svg"/><Relationship Id="rId11" Type="http://schemas.openxmlformats.org/officeDocument/2006/relationships/comments" Target="../comments/comment1.xml"/><Relationship Id="rId5" Type="http://schemas.openxmlformats.org/officeDocument/2006/relationships/image" Target="../media/image14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2A686B0-B296-4B79-B036-6F5F961B57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" contrast="32000"/>
                    </a14:imgEffect>
                  </a14:imgLayer>
                </a14:imgProps>
              </a:ext>
            </a:extLst>
          </a:blip>
          <a:srcRect l="16131" r="280"/>
          <a:stretch/>
        </p:blipFill>
        <p:spPr>
          <a:xfrm>
            <a:off x="1" y="1952818"/>
            <a:ext cx="9144000" cy="4905182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26071" y="670044"/>
            <a:ext cx="763284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Digitalisierung in der</a:t>
            </a:r>
          </a:p>
          <a:p>
            <a:r>
              <a:rPr lang="de-DE" sz="3200" dirty="0"/>
              <a:t>Landeshauptstadt Innsbruck</a:t>
            </a:r>
          </a:p>
          <a:p>
            <a:endParaRPr lang="de-DE" sz="2000" dirty="0"/>
          </a:p>
          <a:p>
            <a:r>
              <a:rPr lang="de-DE" sz="2000" dirty="0"/>
              <a:t>Digitale Transformation in der öffentlichen Verwaltung – Erfahrungswerte aus der Praxis</a:t>
            </a:r>
          </a:p>
          <a:p>
            <a:endParaRPr lang="de-DE" sz="1600" i="1" dirty="0"/>
          </a:p>
          <a:p>
            <a:endParaRPr lang="de-DE" sz="1600" i="1" dirty="0"/>
          </a:p>
          <a:p>
            <a:endParaRPr lang="de-DE" sz="1600" i="1" dirty="0"/>
          </a:p>
          <a:p>
            <a:endParaRPr lang="de-DE" sz="1600" i="1" dirty="0"/>
          </a:p>
          <a:p>
            <a:endParaRPr lang="de-DE" sz="1600" i="1" dirty="0"/>
          </a:p>
          <a:p>
            <a:endParaRPr lang="de-DE" sz="1600" i="1" dirty="0"/>
          </a:p>
          <a:p>
            <a:endParaRPr lang="de-DE" sz="1600" i="1" dirty="0"/>
          </a:p>
          <a:p>
            <a:r>
              <a:rPr lang="de-DE" sz="1600" i="1" dirty="0"/>
              <a:t>Ing. Bernhard </a:t>
            </a:r>
            <a:r>
              <a:rPr lang="de-DE" sz="1600" i="1" dirty="0" err="1"/>
              <a:t>Wallnöfer</a:t>
            </a:r>
            <a:r>
              <a:rPr lang="de-DE" sz="1600" i="1" dirty="0"/>
              <a:t>, Stadtmagistrat Innsbruck</a:t>
            </a:r>
          </a:p>
          <a:p>
            <a:r>
              <a:rPr lang="de-DE" sz="1600" i="1" dirty="0" err="1"/>
              <a:t>Mag.a</a:t>
            </a:r>
            <a:r>
              <a:rPr lang="de-DE" sz="1600" i="1" dirty="0"/>
              <a:t> Eva-Maria Furtner, B.A. &amp; Dr. Christian Mayr, Institut für Verwaltungsmanagement GmbH (IVM)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941718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38F92D-AFC1-4DC1-A5CB-9EFE5FB80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1. Operative Systeme | Tagesgeschäft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B8D899-1579-490A-A122-C2019C8F7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Ausgangssituation Anwohnerparkkarte</a:t>
            </a:r>
            <a:endParaRPr lang="de-AT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de-AT" sz="2000" dirty="0">
                <a:latin typeface="Arial" panose="020B0604020202020204" pitchFamily="34" charset="0"/>
                <a:cs typeface="Arial" panose="020B0604020202020204" pitchFamily="34" charset="0"/>
              </a:rPr>
              <a:t>Vorhandene Stellplätze </a:t>
            </a:r>
            <a:r>
              <a:rPr lang="de-A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mehr als verdoppelt</a:t>
            </a:r>
            <a:endParaRPr lang="de-A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de-A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Bewältigung </a:t>
            </a:r>
            <a:r>
              <a:rPr lang="de-AT" sz="2000" dirty="0">
                <a:latin typeface="Arial" panose="020B0604020202020204" pitchFamily="34" charset="0"/>
                <a:cs typeface="Arial" panose="020B0604020202020204" pitchFamily="34" charset="0"/>
              </a:rPr>
              <a:t>mit gleicher Anzahl am MitarbeiterInnen!</a:t>
            </a:r>
          </a:p>
          <a:p>
            <a:pPr lvl="1">
              <a:lnSpc>
                <a:spcPct val="15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de-A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über </a:t>
            </a:r>
            <a:r>
              <a:rPr lang="de-AT" sz="2000" dirty="0">
                <a:latin typeface="Arial" panose="020B0604020202020204" pitchFamily="34" charset="0"/>
                <a:cs typeface="Arial" panose="020B0604020202020204" pitchFamily="34" charset="0"/>
              </a:rPr>
              <a:t>17.500 Anwohnerparkkarten</a:t>
            </a:r>
          </a:p>
          <a:p>
            <a:pPr lvl="1">
              <a:lnSpc>
                <a:spcPct val="150000"/>
              </a:lnSpc>
              <a:buSzPct val="150000"/>
              <a:buFont typeface="Wingdings" panose="05000000000000000000" pitchFamily="2" charset="2"/>
              <a:buChar char="§"/>
            </a:pPr>
            <a:endParaRPr lang="de-A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AT" dirty="0"/>
          </a:p>
          <a:p>
            <a:pPr marL="0" indent="0">
              <a:buNone/>
            </a:pPr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523FC49-890F-49CD-9F06-B9C3613376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38980" r="944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25"/>
          <a:stretch/>
        </p:blipFill>
        <p:spPr>
          <a:xfrm>
            <a:off x="2195736" y="3731238"/>
            <a:ext cx="3888432" cy="279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142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C4E72C-E035-48B4-B0E9-0D88021F1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1. Operative Systeme | Tagesgeschäft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D53381E-5524-412C-8299-0F405EAEDAE0}"/>
              </a:ext>
            </a:extLst>
          </p:cNvPr>
          <p:cNvSpPr/>
          <p:nvPr/>
        </p:nvSpPr>
        <p:spPr>
          <a:xfrm>
            <a:off x="1565387" y="3174682"/>
            <a:ext cx="6120000" cy="2568953"/>
          </a:xfrm>
          <a:prstGeom prst="rect">
            <a:avLst/>
          </a:prstGeom>
          <a:solidFill>
            <a:srgbClr val="F2F2F2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de-AT" sz="16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de-AT" sz="16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Operative Systeme </a:t>
            </a:r>
          </a:p>
        </p:txBody>
      </p:sp>
      <p:sp>
        <p:nvSpPr>
          <p:cNvPr id="5" name="Gleichschenkliges Dreieck 4">
            <a:extLst>
              <a:ext uri="{FF2B5EF4-FFF2-40B4-BE49-F238E27FC236}">
                <a16:creationId xmlns:a16="http://schemas.microsoft.com/office/drawing/2014/main" id="{6DBC5FB6-B38C-4B2C-8966-9FEE6E420408}"/>
              </a:ext>
            </a:extLst>
          </p:cNvPr>
          <p:cNvSpPr/>
          <p:nvPr/>
        </p:nvSpPr>
        <p:spPr>
          <a:xfrm>
            <a:off x="972000" y="1854117"/>
            <a:ext cx="7200000" cy="1320565"/>
          </a:xfrm>
          <a:prstGeom prst="triangle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AT" sz="16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Strategische Systeme</a:t>
            </a:r>
          </a:p>
          <a:p>
            <a:pPr algn="ctr"/>
            <a:endParaRPr lang="de-AT" sz="16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635A68DE-EEC3-4E8A-855A-935C385529A6}"/>
              </a:ext>
            </a:extLst>
          </p:cNvPr>
          <p:cNvCxnSpPr>
            <a:cxnSpLocks/>
            <a:stCxn id="5" idx="4"/>
          </p:cNvCxnSpPr>
          <p:nvPr/>
        </p:nvCxnSpPr>
        <p:spPr>
          <a:xfrm>
            <a:off x="8172000" y="3174682"/>
            <a:ext cx="720000" cy="0"/>
          </a:xfrm>
          <a:prstGeom prst="line">
            <a:avLst/>
          </a:prstGeom>
          <a:ln w="28575">
            <a:solidFill>
              <a:schemeClr val="tx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C251F5E2-B123-4BE9-BF2F-85EBD8303FD3}"/>
              </a:ext>
            </a:extLst>
          </p:cNvPr>
          <p:cNvCxnSpPr>
            <a:cxnSpLocks/>
            <a:endCxn id="5" idx="2"/>
          </p:cNvCxnSpPr>
          <p:nvPr/>
        </p:nvCxnSpPr>
        <p:spPr>
          <a:xfrm>
            <a:off x="318482" y="3174682"/>
            <a:ext cx="720000" cy="0"/>
          </a:xfrm>
          <a:prstGeom prst="line">
            <a:avLst/>
          </a:prstGeom>
          <a:ln w="28575">
            <a:solidFill>
              <a:schemeClr val="tx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AE2AF058-2E23-44F1-8012-D81DFFCF5229}"/>
              </a:ext>
            </a:extLst>
          </p:cNvPr>
          <p:cNvSpPr/>
          <p:nvPr/>
        </p:nvSpPr>
        <p:spPr>
          <a:xfrm>
            <a:off x="961471" y="5733256"/>
            <a:ext cx="7200000" cy="360040"/>
          </a:xfrm>
          <a:prstGeom prst="rect">
            <a:avLst/>
          </a:prstGeom>
          <a:solidFill>
            <a:srgbClr val="F2F2F2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Basis &amp; Infrastruktur</a:t>
            </a:r>
          </a:p>
        </p:txBody>
      </p:sp>
      <p:sp>
        <p:nvSpPr>
          <p:cNvPr id="16" name="Pfeil: nach rechts 15">
            <a:extLst>
              <a:ext uri="{FF2B5EF4-FFF2-40B4-BE49-F238E27FC236}">
                <a16:creationId xmlns:a16="http://schemas.microsoft.com/office/drawing/2014/main" id="{62716AF8-1AA1-4F0B-BA89-C718A361CA04}"/>
              </a:ext>
            </a:extLst>
          </p:cNvPr>
          <p:cNvSpPr/>
          <p:nvPr/>
        </p:nvSpPr>
        <p:spPr>
          <a:xfrm>
            <a:off x="139335" y="4833216"/>
            <a:ext cx="976681" cy="54000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 dirty="0">
                <a:solidFill>
                  <a:schemeClr val="accent2">
                    <a:lumMod val="50000"/>
                  </a:schemeClr>
                </a:solidFill>
              </a:rPr>
              <a:t>Bürger</a:t>
            </a:r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66576E38-EC23-4164-A4C6-7F56A178637E}"/>
              </a:ext>
            </a:extLst>
          </p:cNvPr>
          <p:cNvSpPr/>
          <p:nvPr/>
        </p:nvSpPr>
        <p:spPr>
          <a:xfrm>
            <a:off x="8054642" y="4831741"/>
            <a:ext cx="976681" cy="54000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 dirty="0">
                <a:solidFill>
                  <a:schemeClr val="accent2">
                    <a:lumMod val="50000"/>
                  </a:schemeClr>
                </a:solidFill>
              </a:rPr>
              <a:t>Bürger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EAADF2F9-BB50-413C-BD63-480C2E02CD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02" y="4226506"/>
            <a:ext cx="360040" cy="36004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10DC3575-7EE5-401B-95BE-F18955EE08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8" y="4488554"/>
            <a:ext cx="357124" cy="36004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15BC22B2-EDD6-4DD5-B389-C364139A8E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799" y="4471701"/>
            <a:ext cx="357124" cy="360040"/>
          </a:xfrm>
          <a:prstGeom prst="rect">
            <a:avLst/>
          </a:prstGeom>
        </p:spPr>
      </p:pic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3BD6194F-1996-4BAC-8742-EFE5B69FBC2E}"/>
              </a:ext>
            </a:extLst>
          </p:cNvPr>
          <p:cNvCxnSpPr>
            <a:cxnSpLocks/>
          </p:cNvCxnSpPr>
          <p:nvPr/>
        </p:nvCxnSpPr>
        <p:spPr>
          <a:xfrm flipV="1">
            <a:off x="1116016" y="4941168"/>
            <a:ext cx="6938626" cy="1475"/>
          </a:xfrm>
          <a:prstGeom prst="curvedConnector3">
            <a:avLst>
              <a:gd name="adj1" fmla="val 55526"/>
            </a:avLst>
          </a:prstGeom>
          <a:ln w="57150">
            <a:gradFill>
              <a:gsLst>
                <a:gs pos="0">
                  <a:srgbClr val="FFB7B7"/>
                </a:gs>
                <a:gs pos="100000">
                  <a:srgbClr val="C00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4">
            <a:extLst>
              <a:ext uri="{FF2B5EF4-FFF2-40B4-BE49-F238E27FC236}">
                <a16:creationId xmlns:a16="http://schemas.microsoft.com/office/drawing/2014/main" id="{0318DDF0-33F1-4678-BFC8-BD2AE344552C}"/>
              </a:ext>
            </a:extLst>
          </p:cNvPr>
          <p:cNvCxnSpPr>
            <a:cxnSpLocks/>
          </p:cNvCxnSpPr>
          <p:nvPr/>
        </p:nvCxnSpPr>
        <p:spPr>
          <a:xfrm flipV="1">
            <a:off x="1116016" y="5300007"/>
            <a:ext cx="6938626" cy="1475"/>
          </a:xfrm>
          <a:prstGeom prst="curvedConnector3">
            <a:avLst>
              <a:gd name="adj1" fmla="val 55526"/>
            </a:avLst>
          </a:prstGeom>
          <a:ln w="57150">
            <a:gradFill>
              <a:gsLst>
                <a:gs pos="0">
                  <a:srgbClr val="FFB7B7"/>
                </a:gs>
                <a:gs pos="100000">
                  <a:srgbClr val="C00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4">
            <a:extLst>
              <a:ext uri="{FF2B5EF4-FFF2-40B4-BE49-F238E27FC236}">
                <a16:creationId xmlns:a16="http://schemas.microsoft.com/office/drawing/2014/main" id="{46636752-C738-415E-A3EF-B4098C8E8D2F}"/>
              </a:ext>
            </a:extLst>
          </p:cNvPr>
          <p:cNvCxnSpPr>
            <a:cxnSpLocks/>
          </p:cNvCxnSpPr>
          <p:nvPr/>
        </p:nvCxnSpPr>
        <p:spPr>
          <a:xfrm flipV="1">
            <a:off x="1132270" y="5114680"/>
            <a:ext cx="6938626" cy="1475"/>
          </a:xfrm>
          <a:prstGeom prst="curvedConnector3">
            <a:avLst>
              <a:gd name="adj1" fmla="val 55526"/>
            </a:avLst>
          </a:prstGeom>
          <a:ln w="19050">
            <a:gradFill>
              <a:gsLst>
                <a:gs pos="0">
                  <a:srgbClr val="FFB7B7"/>
                </a:gs>
                <a:gs pos="100000">
                  <a:srgbClr val="C00000"/>
                </a:gs>
              </a:gsLst>
              <a:lin ang="0" scaled="0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hteck 30">
            <a:extLst>
              <a:ext uri="{FF2B5EF4-FFF2-40B4-BE49-F238E27FC236}">
                <a16:creationId xmlns:a16="http://schemas.microsoft.com/office/drawing/2014/main" id="{903685AB-D256-4D0D-AC32-AA6ABC98DFF1}"/>
              </a:ext>
            </a:extLst>
          </p:cNvPr>
          <p:cNvSpPr/>
          <p:nvPr/>
        </p:nvSpPr>
        <p:spPr>
          <a:xfrm>
            <a:off x="252000" y="1581867"/>
            <a:ext cx="8712488" cy="1643114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35B643FA-C057-45E3-B887-2551C889123A}"/>
              </a:ext>
            </a:extLst>
          </p:cNvPr>
          <p:cNvSpPr txBox="1"/>
          <p:nvPr/>
        </p:nvSpPr>
        <p:spPr>
          <a:xfrm rot="18228417">
            <a:off x="2605223" y="3341624"/>
            <a:ext cx="33195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100" b="1" dirty="0">
                <a:latin typeface="Arial" panose="020B0604020202020204" pitchFamily="34" charset="0"/>
                <a:cs typeface="Arial" panose="020B0604020202020204" pitchFamily="34" charset="0"/>
              </a:rPr>
              <a:t>3. Prüfung durch Dienststelle</a:t>
            </a:r>
            <a:endParaRPr lang="de-AT" sz="1100" b="1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A40EBD1-B582-4FAB-AEA6-40FB92B1E143}"/>
              </a:ext>
            </a:extLst>
          </p:cNvPr>
          <p:cNvSpPr txBox="1"/>
          <p:nvPr/>
        </p:nvSpPr>
        <p:spPr>
          <a:xfrm rot="18228417">
            <a:off x="1718343" y="3253717"/>
            <a:ext cx="35959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100" b="1" dirty="0">
                <a:latin typeface="Arial" panose="020B0604020202020204" pitchFamily="34" charset="0"/>
                <a:cs typeface="Arial" panose="020B0604020202020204" pitchFamily="34" charset="0"/>
              </a:rPr>
              <a:t>2. Übernahme Formulardaten in Fachanwendung</a:t>
            </a:r>
            <a:endParaRPr lang="de-AT" sz="1100" b="1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89D6549-FC6C-4F99-B1C4-15CD0436EF93}"/>
              </a:ext>
            </a:extLst>
          </p:cNvPr>
          <p:cNvSpPr txBox="1"/>
          <p:nvPr/>
        </p:nvSpPr>
        <p:spPr>
          <a:xfrm rot="18228417">
            <a:off x="1054592" y="3334378"/>
            <a:ext cx="33195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100" b="1" dirty="0">
                <a:latin typeface="Arial" panose="020B0604020202020204" pitchFamily="34" charset="0"/>
                <a:cs typeface="Arial" panose="020B0604020202020204" pitchFamily="34" charset="0"/>
              </a:rPr>
              <a:t>1. Online Beantragung über </a:t>
            </a:r>
            <a:r>
              <a:rPr lang="de-A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FormularServer</a:t>
            </a:r>
            <a:endParaRPr lang="de-AT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D3BB9E3-3112-476B-BEDC-4942BD211BEE}"/>
              </a:ext>
            </a:extLst>
          </p:cNvPr>
          <p:cNvSpPr txBox="1"/>
          <p:nvPr/>
        </p:nvSpPr>
        <p:spPr>
          <a:xfrm rot="18228417">
            <a:off x="3427720" y="3395603"/>
            <a:ext cx="33195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100" b="1" dirty="0">
                <a:latin typeface="Arial" panose="020B0604020202020204" pitchFamily="34" charset="0"/>
                <a:cs typeface="Arial" panose="020B0604020202020204" pitchFamily="34" charset="0"/>
              </a:rPr>
              <a:t>4. Bescheid-Erstellung per JOB</a:t>
            </a:r>
            <a:endParaRPr lang="de-AT" sz="1100" b="1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D92E520F-C941-44FB-A210-AFACE89F2F32}"/>
              </a:ext>
            </a:extLst>
          </p:cNvPr>
          <p:cNvSpPr txBox="1"/>
          <p:nvPr/>
        </p:nvSpPr>
        <p:spPr>
          <a:xfrm rot="18228417">
            <a:off x="4243941" y="3403916"/>
            <a:ext cx="33195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100" b="1" dirty="0"/>
              <a:t>5. </a:t>
            </a:r>
            <a:r>
              <a:rPr lang="de-AT" sz="1100" b="1" dirty="0" smtClean="0"/>
              <a:t>Elektronische Zusendung des  Bescheids</a:t>
            </a:r>
            <a:endParaRPr lang="de-AT" sz="1100" b="1" dirty="0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BF161464-0730-48A7-BA0B-8EFBDF8B61C3}"/>
              </a:ext>
            </a:extLst>
          </p:cNvPr>
          <p:cNvSpPr txBox="1"/>
          <p:nvPr/>
        </p:nvSpPr>
        <p:spPr>
          <a:xfrm rot="18228417">
            <a:off x="5124691" y="3351186"/>
            <a:ext cx="33195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100" b="1" dirty="0"/>
              <a:t>6. Online-Bezahlung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F0FF4FEF-31B5-48D7-AD19-48675E5AFC30}"/>
              </a:ext>
            </a:extLst>
          </p:cNvPr>
          <p:cNvSpPr txBox="1"/>
          <p:nvPr/>
        </p:nvSpPr>
        <p:spPr>
          <a:xfrm rot="18228417">
            <a:off x="5946220" y="3309967"/>
            <a:ext cx="33195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100" b="1" dirty="0"/>
              <a:t>7. Zustellung per Post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2E51426D-34A3-4058-80EA-9878AC3C35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38980" r="944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25"/>
          <a:stretch/>
        </p:blipFill>
        <p:spPr>
          <a:xfrm rot="19766642">
            <a:off x="7759242" y="4695293"/>
            <a:ext cx="559365" cy="402591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8468D05A-4E15-4981-9B58-A046C52A31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241" y="4239075"/>
            <a:ext cx="336571" cy="336571"/>
          </a:xfrm>
          <a:prstGeom prst="rect">
            <a:avLst/>
          </a:prstGeom>
        </p:spPr>
      </p:pic>
      <p:sp>
        <p:nvSpPr>
          <p:cNvPr id="42" name="Rechteck 41">
            <a:extLst>
              <a:ext uri="{FF2B5EF4-FFF2-40B4-BE49-F238E27FC236}">
                <a16:creationId xmlns:a16="http://schemas.microsoft.com/office/drawing/2014/main" id="{5BEB0F62-E716-41FA-AA43-2C7DA58A4A8B}"/>
              </a:ext>
            </a:extLst>
          </p:cNvPr>
          <p:cNvSpPr/>
          <p:nvPr/>
        </p:nvSpPr>
        <p:spPr>
          <a:xfrm>
            <a:off x="796424" y="5691282"/>
            <a:ext cx="7585679" cy="607623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3" name="Zylinder 42">
            <a:extLst>
              <a:ext uri="{FF2B5EF4-FFF2-40B4-BE49-F238E27FC236}">
                <a16:creationId xmlns:a16="http://schemas.microsoft.com/office/drawing/2014/main" id="{214AB7CE-579C-40BC-A707-728F906E877C}"/>
              </a:ext>
            </a:extLst>
          </p:cNvPr>
          <p:cNvSpPr/>
          <p:nvPr/>
        </p:nvSpPr>
        <p:spPr>
          <a:xfrm>
            <a:off x="1770306" y="4986004"/>
            <a:ext cx="282204" cy="256372"/>
          </a:xfrm>
          <a:prstGeom prst="can">
            <a:avLst/>
          </a:prstGeom>
          <a:solidFill>
            <a:schemeClr val="bg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4" name="Zylinder 43">
            <a:extLst>
              <a:ext uri="{FF2B5EF4-FFF2-40B4-BE49-F238E27FC236}">
                <a16:creationId xmlns:a16="http://schemas.microsoft.com/office/drawing/2014/main" id="{515223FC-F3DD-4B05-BD1B-1F944E15E2C0}"/>
              </a:ext>
            </a:extLst>
          </p:cNvPr>
          <p:cNvSpPr/>
          <p:nvPr/>
        </p:nvSpPr>
        <p:spPr>
          <a:xfrm>
            <a:off x="2573285" y="4986004"/>
            <a:ext cx="282204" cy="256372"/>
          </a:xfrm>
          <a:prstGeom prst="can">
            <a:avLst>
              <a:gd name="adj" fmla="val 25000"/>
            </a:avLst>
          </a:prstGeom>
          <a:solidFill>
            <a:schemeClr val="bg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5" name="Zylinder 44">
            <a:extLst>
              <a:ext uri="{FF2B5EF4-FFF2-40B4-BE49-F238E27FC236}">
                <a16:creationId xmlns:a16="http://schemas.microsoft.com/office/drawing/2014/main" id="{C13ECF15-3155-45BF-91C7-D8CF8D5C659E}"/>
              </a:ext>
            </a:extLst>
          </p:cNvPr>
          <p:cNvSpPr/>
          <p:nvPr/>
        </p:nvSpPr>
        <p:spPr>
          <a:xfrm>
            <a:off x="4115749" y="4993047"/>
            <a:ext cx="282204" cy="256372"/>
          </a:xfrm>
          <a:prstGeom prst="can">
            <a:avLst/>
          </a:prstGeom>
          <a:solidFill>
            <a:schemeClr val="bg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6" name="Zylinder 45">
            <a:extLst>
              <a:ext uri="{FF2B5EF4-FFF2-40B4-BE49-F238E27FC236}">
                <a16:creationId xmlns:a16="http://schemas.microsoft.com/office/drawing/2014/main" id="{96292FC9-1249-4A5E-91AD-1098790A4E5F}"/>
              </a:ext>
            </a:extLst>
          </p:cNvPr>
          <p:cNvSpPr/>
          <p:nvPr/>
        </p:nvSpPr>
        <p:spPr>
          <a:xfrm>
            <a:off x="4978933" y="4993047"/>
            <a:ext cx="282204" cy="256372"/>
          </a:xfrm>
          <a:prstGeom prst="can">
            <a:avLst/>
          </a:prstGeom>
          <a:solidFill>
            <a:schemeClr val="bg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7" name="Zylinder 46">
            <a:extLst>
              <a:ext uri="{FF2B5EF4-FFF2-40B4-BE49-F238E27FC236}">
                <a16:creationId xmlns:a16="http://schemas.microsoft.com/office/drawing/2014/main" id="{BFBE0DBB-86FF-435A-A970-08F202114102}"/>
              </a:ext>
            </a:extLst>
          </p:cNvPr>
          <p:cNvSpPr/>
          <p:nvPr/>
        </p:nvSpPr>
        <p:spPr>
          <a:xfrm>
            <a:off x="5808672" y="4989808"/>
            <a:ext cx="282204" cy="256372"/>
          </a:xfrm>
          <a:prstGeom prst="can">
            <a:avLst/>
          </a:prstGeom>
          <a:solidFill>
            <a:schemeClr val="bg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6" name="Grafik 55">
            <a:extLst>
              <a:ext uri="{FF2B5EF4-FFF2-40B4-BE49-F238E27FC236}">
                <a16:creationId xmlns:a16="http://schemas.microsoft.com/office/drawing/2014/main" id="{AC0BB41E-14A8-41FF-A044-4872B3A5F1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099" y="4981087"/>
            <a:ext cx="261556" cy="261289"/>
          </a:xfrm>
          <a:prstGeom prst="rect">
            <a:avLst/>
          </a:prstGeom>
        </p:spPr>
      </p:pic>
      <p:sp>
        <p:nvSpPr>
          <p:cNvPr id="57" name="Scrollen: vertikal 56">
            <a:extLst>
              <a:ext uri="{FF2B5EF4-FFF2-40B4-BE49-F238E27FC236}">
                <a16:creationId xmlns:a16="http://schemas.microsoft.com/office/drawing/2014/main" id="{026638CC-19AE-4D3D-B8F8-2D5BC7D0C2B7}"/>
              </a:ext>
            </a:extLst>
          </p:cNvPr>
          <p:cNvSpPr/>
          <p:nvPr/>
        </p:nvSpPr>
        <p:spPr>
          <a:xfrm>
            <a:off x="6745801" y="4899909"/>
            <a:ext cx="282204" cy="335251"/>
          </a:xfrm>
          <a:prstGeom prst="verticalScroll">
            <a:avLst/>
          </a:prstGeom>
          <a:solidFill>
            <a:schemeClr val="bg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8" name="Zylinder 57">
            <a:extLst>
              <a:ext uri="{FF2B5EF4-FFF2-40B4-BE49-F238E27FC236}">
                <a16:creationId xmlns:a16="http://schemas.microsoft.com/office/drawing/2014/main" id="{4CCEE273-C417-4D92-BA6B-7EF7B18B9A62}"/>
              </a:ext>
            </a:extLst>
          </p:cNvPr>
          <p:cNvSpPr/>
          <p:nvPr/>
        </p:nvSpPr>
        <p:spPr>
          <a:xfrm>
            <a:off x="6090116" y="6329104"/>
            <a:ext cx="282204" cy="256372"/>
          </a:xfrm>
          <a:prstGeom prst="can">
            <a:avLst/>
          </a:prstGeom>
          <a:solidFill>
            <a:schemeClr val="bg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B31756DF-6751-4331-B161-EE6875DD19D7}"/>
              </a:ext>
            </a:extLst>
          </p:cNvPr>
          <p:cNvSpPr txBox="1"/>
          <p:nvPr/>
        </p:nvSpPr>
        <p:spPr>
          <a:xfrm>
            <a:off x="6372320" y="6334420"/>
            <a:ext cx="23888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100" dirty="0"/>
              <a:t>= Systemintegration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90EF63E6-2D71-4983-8D5E-13EAC3B2B012}"/>
              </a:ext>
            </a:extLst>
          </p:cNvPr>
          <p:cNvSpPr txBox="1"/>
          <p:nvPr/>
        </p:nvSpPr>
        <p:spPr>
          <a:xfrm>
            <a:off x="2054723" y="4914270"/>
            <a:ext cx="561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Daten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819521AC-05EE-48B6-9D8D-E2EEAFC8EB5F}"/>
              </a:ext>
            </a:extLst>
          </p:cNvPr>
          <p:cNvSpPr txBox="1"/>
          <p:nvPr/>
        </p:nvSpPr>
        <p:spPr>
          <a:xfrm>
            <a:off x="3552473" y="5059219"/>
            <a:ext cx="561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Daten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206DA7D9-806C-4857-A2E5-37894CE40ECB}"/>
              </a:ext>
            </a:extLst>
          </p:cNvPr>
          <p:cNvSpPr txBox="1"/>
          <p:nvPr/>
        </p:nvSpPr>
        <p:spPr>
          <a:xfrm>
            <a:off x="5283791" y="4909689"/>
            <a:ext cx="561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Daten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E6F25EB4-019F-4256-98C9-B5D94560A523}"/>
              </a:ext>
            </a:extLst>
          </p:cNvPr>
          <p:cNvSpPr txBox="1"/>
          <p:nvPr/>
        </p:nvSpPr>
        <p:spPr>
          <a:xfrm>
            <a:off x="7075907" y="5073018"/>
            <a:ext cx="561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Daten</a:t>
            </a:r>
          </a:p>
        </p:txBody>
      </p:sp>
    </p:spTree>
    <p:extLst>
      <p:ext uri="{BB962C8B-B14F-4D97-AF65-F5344CB8AC3E}">
        <p14:creationId xmlns:p14="http://schemas.microsoft.com/office/powerpoint/2010/main" val="33793792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F387B34-A738-45E1-B57D-2C916329B6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504" y="1597600"/>
            <a:ext cx="4427984" cy="274960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975877C-74BA-436E-B761-625188582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1. Operative Systeme | Tagesgeschäft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034C14-27A4-49E2-BE4D-D77528010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2049688"/>
            <a:ext cx="4212654" cy="3816424"/>
          </a:xfrm>
        </p:spPr>
        <p:txBody>
          <a:bodyPr/>
          <a:lstStyle/>
          <a:p>
            <a:r>
              <a:rPr lang="de-AT" b="1" dirty="0">
                <a:latin typeface="Arial" panose="020B0604020202020204" pitchFamily="34" charset="0"/>
                <a:cs typeface="Arial" panose="020B0604020202020204" pitchFamily="34" charset="0"/>
              </a:rPr>
              <a:t>Kennzahlen 2018</a:t>
            </a:r>
          </a:p>
          <a:p>
            <a:pPr lvl="1">
              <a:lnSpc>
                <a:spcPct val="15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Anträge bis 09.2018</a:t>
            </a:r>
            <a:r>
              <a:rPr lang="de-AT" b="1" dirty="0" smtClean="0">
                <a:latin typeface="Arial" panose="020B0604020202020204" pitchFamily="34" charset="0"/>
                <a:cs typeface="Arial" panose="020B0604020202020204" pitchFamily="34" charset="0"/>
              </a:rPr>
              <a:t>: 5.800</a:t>
            </a:r>
            <a:r>
              <a:rPr lang="de-AT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AT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Anträge digital Eingebracht</a:t>
            </a:r>
            <a:r>
              <a:rPr lang="de-AT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AT" b="1" dirty="0" smtClean="0">
                <a:latin typeface="Arial" panose="020B0604020202020204" pitchFamily="34" charset="0"/>
                <a:cs typeface="Arial" panose="020B0604020202020204" pitchFamily="34" charset="0"/>
              </a:rPr>
              <a:t>1.600</a:t>
            </a:r>
            <a:endParaRPr lang="de-A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Quote: </a:t>
            </a:r>
            <a:r>
              <a:rPr lang="de-AT" b="1" dirty="0" smtClean="0">
                <a:latin typeface="Arial" panose="020B0604020202020204" pitchFamily="34" charset="0"/>
                <a:cs typeface="Arial" panose="020B0604020202020204" pitchFamily="34" charset="0"/>
              </a:rPr>
              <a:t>28 %</a:t>
            </a:r>
            <a:endParaRPr lang="de-A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AT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71AAF2B5-5273-4D4D-8E6A-C6BED6876D33}"/>
              </a:ext>
            </a:extLst>
          </p:cNvPr>
          <p:cNvSpPr txBox="1">
            <a:spLocks/>
          </p:cNvSpPr>
          <p:nvPr/>
        </p:nvSpPr>
        <p:spPr bwMode="auto">
          <a:xfrm>
            <a:off x="254050" y="4434776"/>
            <a:ext cx="8856662" cy="2423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2000" indent="-252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rgbClr val="860000"/>
              </a:buClr>
              <a:buSzPct val="100000"/>
              <a:buFont typeface="Wingdings" pitchFamily="2" charset="2"/>
              <a:buChar char="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rgbClr val="E2001A"/>
              </a:buClr>
              <a:buSzPct val="90000"/>
              <a:buFont typeface="Arial" pitchFamily="34" charset="0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857250" indent="-17145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rgbClr val="E2001A"/>
              </a:buClr>
              <a:buSzPct val="85000"/>
              <a:buFont typeface="Symbol" pitchFamily="18" charset="2"/>
              <a:buChar char="-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200150" indent="-17145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rgbClr val="E2001A"/>
              </a:buClr>
              <a:buSzPct val="85000"/>
              <a:buFont typeface="Courier New" pitchFamily="49" charset="0"/>
              <a:buChar char="o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1296000" indent="-2286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rgbClr val="E2001A"/>
              </a:buClr>
              <a:buSzPct val="85000"/>
              <a:buFont typeface="Wingdings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144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1A"/>
              </a:buClr>
              <a:buFont typeface="Wingdings" pitchFamily="2" charset="2"/>
              <a:buChar char="§"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6pPr>
            <a:lvl7pPr marL="1692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1A"/>
              </a:buClr>
              <a:buFont typeface="Wingdings" pitchFamily="2" charset="2"/>
              <a:buChar char="§"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lnSpc>
                <a:spcPct val="15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de-AT" kern="0" dirty="0">
                <a:latin typeface="Arial" panose="020B0604020202020204" pitchFamily="34" charset="0"/>
                <a:cs typeface="Arial" panose="020B0604020202020204" pitchFamily="34" charset="0"/>
              </a:rPr>
              <a:t>Etwa 180 BürgerInnen pro Monat die nicht ins Amt kommen müssen</a:t>
            </a:r>
          </a:p>
          <a:p>
            <a:pPr lvl="1">
              <a:lnSpc>
                <a:spcPct val="150000"/>
              </a:lnSpc>
              <a:buSzPct val="150000"/>
              <a:buFont typeface="Wingdings" panose="05000000000000000000" pitchFamily="2" charset="2"/>
              <a:buChar char="§"/>
            </a:pPr>
            <a:r>
              <a:rPr lang="de-AT" kern="0" dirty="0">
                <a:latin typeface="Arial" panose="020B0604020202020204" pitchFamily="34" charset="0"/>
                <a:cs typeface="Arial" panose="020B0604020202020204" pitchFamily="34" charset="0"/>
              </a:rPr>
              <a:t>Im Zuge des Onlineantrages entschieden sich 56 % für eine Online Bezahlung</a:t>
            </a:r>
          </a:p>
          <a:p>
            <a:endParaRPr lang="de-AT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AT" kern="0" dirty="0"/>
          </a:p>
        </p:txBody>
      </p:sp>
    </p:spTree>
    <p:extLst>
      <p:ext uri="{BB962C8B-B14F-4D97-AF65-F5344CB8AC3E}">
        <p14:creationId xmlns:p14="http://schemas.microsoft.com/office/powerpoint/2010/main" val="10968697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8A1DCE-4612-4197-8DD9-1E5601C04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2. </a:t>
            </a:r>
            <a:r>
              <a:rPr lang="de-AT" dirty="0" smtClean="0"/>
              <a:t>Datenanalyse </a:t>
            </a:r>
            <a:r>
              <a:rPr lang="de-AT" dirty="0"/>
              <a:t>| GIS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E2BD4F2-0FC0-435A-B300-3F654D0F5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Verwendung einer übergreifenden </a:t>
            </a:r>
            <a:r>
              <a:rPr lang="de-AT" sz="2800" b="1" dirty="0" err="1"/>
              <a:t>G</a:t>
            </a:r>
            <a:r>
              <a:rPr lang="de-AT" sz="1600" dirty="0" err="1"/>
              <a:t>eo</a:t>
            </a:r>
            <a:r>
              <a:rPr lang="de-AT" sz="2400" b="1" dirty="0" err="1"/>
              <a:t>I</a:t>
            </a:r>
            <a:r>
              <a:rPr lang="de-AT" sz="1600" dirty="0" err="1"/>
              <a:t>nformations</a:t>
            </a:r>
            <a:r>
              <a:rPr lang="de-AT" sz="2400" b="1" dirty="0" err="1"/>
              <a:t>S</a:t>
            </a:r>
            <a:r>
              <a:rPr lang="de-AT" sz="1600" dirty="0" err="1"/>
              <a:t>ystems</a:t>
            </a:r>
            <a:r>
              <a:rPr lang="de-AT" dirty="0"/>
              <a:t> </a:t>
            </a:r>
          </a:p>
          <a:p>
            <a:endParaRPr lang="de-AT" dirty="0"/>
          </a:p>
          <a:p>
            <a:pPr>
              <a:lnSpc>
                <a:spcPct val="150000"/>
              </a:lnSpc>
            </a:pPr>
            <a:r>
              <a:rPr lang="de-AT" dirty="0"/>
              <a:t>Für die übersichtliche und standardisierte Auswertung von:</a:t>
            </a:r>
          </a:p>
          <a:p>
            <a:pPr lvl="1">
              <a:lnSpc>
                <a:spcPct val="150000"/>
              </a:lnSpc>
            </a:pPr>
            <a:r>
              <a:rPr lang="de-AT" dirty="0"/>
              <a:t>Baumkatastern („Pro-Office Baum“)</a:t>
            </a:r>
          </a:p>
          <a:p>
            <a:pPr lvl="1">
              <a:lnSpc>
                <a:spcPct val="150000"/>
              </a:lnSpc>
            </a:pPr>
            <a:r>
              <a:rPr lang="de-AT" dirty="0"/>
              <a:t>Friedhöfen &amp; Grabfeldern („Winfried“)</a:t>
            </a:r>
          </a:p>
          <a:p>
            <a:pPr lvl="1">
              <a:lnSpc>
                <a:spcPct val="150000"/>
              </a:lnSpc>
            </a:pPr>
            <a:r>
              <a:rPr lang="de-AT" dirty="0"/>
              <a:t>Bodenmarkierungen &amp; Straßenschildern</a:t>
            </a:r>
          </a:p>
          <a:p>
            <a:pPr lvl="1">
              <a:lnSpc>
                <a:spcPct val="150000"/>
              </a:lnSpc>
            </a:pPr>
            <a:r>
              <a:rPr lang="de-AT" dirty="0"/>
              <a:t>Unfallstatistiken </a:t>
            </a:r>
          </a:p>
          <a:p>
            <a:pPr lvl="1"/>
            <a:r>
              <a:rPr lang="de-AT" dirty="0"/>
              <a:t>Parkzonen</a:t>
            </a:r>
          </a:p>
          <a:p>
            <a:pPr lvl="1"/>
            <a:r>
              <a:rPr lang="de-AT" dirty="0"/>
              <a:t>…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066" y="4077072"/>
            <a:ext cx="3656406" cy="205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732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BD1D08-167E-42C4-B214-8BAC3CBA5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2. </a:t>
            </a:r>
            <a:r>
              <a:rPr lang="de-AT" dirty="0" smtClean="0"/>
              <a:t>Datenanalyse </a:t>
            </a:r>
            <a:r>
              <a:rPr lang="de-AT" dirty="0"/>
              <a:t>| GIS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B3BF9E6-FE0A-4CBF-9DB1-E394ACCDA704}"/>
              </a:ext>
            </a:extLst>
          </p:cNvPr>
          <p:cNvSpPr/>
          <p:nvPr/>
        </p:nvSpPr>
        <p:spPr>
          <a:xfrm>
            <a:off x="1575916" y="3030666"/>
            <a:ext cx="6120000" cy="2568953"/>
          </a:xfrm>
          <a:prstGeom prst="rect">
            <a:avLst/>
          </a:prstGeom>
          <a:solidFill>
            <a:srgbClr val="F2F2F2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0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algn="ctr"/>
            <a:endParaRPr lang="de-AT" sz="20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algn="ctr"/>
            <a:endParaRPr lang="de-AT" sz="20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algn="ctr"/>
            <a:endParaRPr lang="de-AT" sz="20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algn="ctr"/>
            <a:endParaRPr lang="de-AT" sz="20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Gleichschenkliges Dreieck 4">
            <a:extLst>
              <a:ext uri="{FF2B5EF4-FFF2-40B4-BE49-F238E27FC236}">
                <a16:creationId xmlns:a16="http://schemas.microsoft.com/office/drawing/2014/main" id="{E75A0CBD-B968-4A72-A174-E283E4208F89}"/>
              </a:ext>
            </a:extLst>
          </p:cNvPr>
          <p:cNvSpPr/>
          <p:nvPr/>
        </p:nvSpPr>
        <p:spPr>
          <a:xfrm>
            <a:off x="982529" y="1710101"/>
            <a:ext cx="7200000" cy="1320565"/>
          </a:xfrm>
          <a:prstGeom prst="triangle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AT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607F12D-07DD-4177-8C75-AC20599A3370}"/>
              </a:ext>
            </a:extLst>
          </p:cNvPr>
          <p:cNvSpPr/>
          <p:nvPr/>
        </p:nvSpPr>
        <p:spPr>
          <a:xfrm>
            <a:off x="972000" y="5589240"/>
            <a:ext cx="7200000" cy="360040"/>
          </a:xfrm>
          <a:prstGeom prst="rect">
            <a:avLst/>
          </a:prstGeom>
          <a:solidFill>
            <a:srgbClr val="F2F2F2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Basis &amp; Infrastruktur</a:t>
            </a:r>
          </a:p>
        </p:txBody>
      </p:sp>
      <p:sp>
        <p:nvSpPr>
          <p:cNvPr id="11" name="Zylinder 10">
            <a:extLst>
              <a:ext uri="{FF2B5EF4-FFF2-40B4-BE49-F238E27FC236}">
                <a16:creationId xmlns:a16="http://schemas.microsoft.com/office/drawing/2014/main" id="{379E3846-9E86-43BC-AE37-52A01DD578EC}"/>
              </a:ext>
            </a:extLst>
          </p:cNvPr>
          <p:cNvSpPr/>
          <p:nvPr/>
        </p:nvSpPr>
        <p:spPr>
          <a:xfrm>
            <a:off x="2744175" y="4051266"/>
            <a:ext cx="539351" cy="411568"/>
          </a:xfrm>
          <a:prstGeom prst="can">
            <a:avLst/>
          </a:prstGeom>
          <a:solidFill>
            <a:schemeClr val="bg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700" b="1" dirty="0">
                <a:solidFill>
                  <a:schemeClr val="tx1">
                    <a:lumMod val="50000"/>
                  </a:schemeClr>
                </a:solidFill>
              </a:rPr>
              <a:t>Baum-kataster</a:t>
            </a:r>
          </a:p>
        </p:txBody>
      </p:sp>
      <p:sp>
        <p:nvSpPr>
          <p:cNvPr id="12" name="Zylinder 11">
            <a:extLst>
              <a:ext uri="{FF2B5EF4-FFF2-40B4-BE49-F238E27FC236}">
                <a16:creationId xmlns:a16="http://schemas.microsoft.com/office/drawing/2014/main" id="{F2605751-3297-4BD8-8AF0-329E2775688A}"/>
              </a:ext>
            </a:extLst>
          </p:cNvPr>
          <p:cNvSpPr/>
          <p:nvPr/>
        </p:nvSpPr>
        <p:spPr>
          <a:xfrm>
            <a:off x="3605800" y="3578815"/>
            <a:ext cx="832002" cy="429233"/>
          </a:xfrm>
          <a:prstGeom prst="can">
            <a:avLst/>
          </a:prstGeom>
          <a:solidFill>
            <a:schemeClr val="bg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b="1" dirty="0">
                <a:solidFill>
                  <a:schemeClr val="tx1">
                    <a:lumMod val="50000"/>
                  </a:schemeClr>
                </a:solidFill>
              </a:rPr>
              <a:t>Friedhofs-verwaltung</a:t>
            </a:r>
          </a:p>
        </p:txBody>
      </p:sp>
      <p:sp>
        <p:nvSpPr>
          <p:cNvPr id="13" name="Zylinder 12">
            <a:extLst>
              <a:ext uri="{FF2B5EF4-FFF2-40B4-BE49-F238E27FC236}">
                <a16:creationId xmlns:a16="http://schemas.microsoft.com/office/drawing/2014/main" id="{DEE64FFB-EC5E-4B0B-A44D-0EF7D7C24CEA}"/>
              </a:ext>
            </a:extLst>
          </p:cNvPr>
          <p:cNvSpPr/>
          <p:nvPr/>
        </p:nvSpPr>
        <p:spPr>
          <a:xfrm>
            <a:off x="4468862" y="3977762"/>
            <a:ext cx="539351" cy="462976"/>
          </a:xfrm>
          <a:prstGeom prst="can">
            <a:avLst/>
          </a:prstGeom>
          <a:solidFill>
            <a:schemeClr val="bg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b="1" dirty="0">
                <a:solidFill>
                  <a:schemeClr val="tx1">
                    <a:lumMod val="50000"/>
                  </a:schemeClr>
                </a:solidFill>
              </a:rPr>
              <a:t>Boden-</a:t>
            </a:r>
            <a:r>
              <a:rPr lang="de-AT" sz="800" b="1" dirty="0" err="1">
                <a:solidFill>
                  <a:schemeClr val="tx1">
                    <a:lumMod val="50000"/>
                  </a:schemeClr>
                </a:solidFill>
              </a:rPr>
              <a:t>mark</a:t>
            </a:r>
            <a:r>
              <a:rPr lang="de-AT" sz="800" b="1" dirty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4" name="Zylinder 13">
            <a:extLst>
              <a:ext uri="{FF2B5EF4-FFF2-40B4-BE49-F238E27FC236}">
                <a16:creationId xmlns:a16="http://schemas.microsoft.com/office/drawing/2014/main" id="{38ED92A9-34B6-4876-906A-1A29C9B85367}"/>
              </a:ext>
            </a:extLst>
          </p:cNvPr>
          <p:cNvSpPr/>
          <p:nvPr/>
        </p:nvSpPr>
        <p:spPr>
          <a:xfrm>
            <a:off x="5331924" y="3683318"/>
            <a:ext cx="539351" cy="411568"/>
          </a:xfrm>
          <a:prstGeom prst="can">
            <a:avLst/>
          </a:prstGeom>
          <a:solidFill>
            <a:schemeClr val="bg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b="1" dirty="0">
                <a:solidFill>
                  <a:schemeClr val="tx1">
                    <a:lumMod val="50000"/>
                  </a:schemeClr>
                </a:solidFill>
              </a:rPr>
              <a:t>Unfall-stat.</a:t>
            </a:r>
          </a:p>
        </p:txBody>
      </p:sp>
      <p:sp>
        <p:nvSpPr>
          <p:cNvPr id="15" name="Zylinder 14">
            <a:extLst>
              <a:ext uri="{FF2B5EF4-FFF2-40B4-BE49-F238E27FC236}">
                <a16:creationId xmlns:a16="http://schemas.microsoft.com/office/drawing/2014/main" id="{336E8071-0C4F-4F11-9DA2-7BA0758DEAA1}"/>
              </a:ext>
            </a:extLst>
          </p:cNvPr>
          <p:cNvSpPr/>
          <p:nvPr/>
        </p:nvSpPr>
        <p:spPr>
          <a:xfrm>
            <a:off x="6344175" y="3898385"/>
            <a:ext cx="539351" cy="411568"/>
          </a:xfrm>
          <a:prstGeom prst="can">
            <a:avLst/>
          </a:prstGeom>
          <a:solidFill>
            <a:schemeClr val="bg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b="1" dirty="0">
                <a:solidFill>
                  <a:schemeClr val="tx1">
                    <a:lumMod val="50000"/>
                  </a:schemeClr>
                </a:solidFill>
              </a:rPr>
              <a:t>Lärm-entw.</a:t>
            </a:r>
          </a:p>
        </p:txBody>
      </p:sp>
      <p:sp>
        <p:nvSpPr>
          <p:cNvPr id="16" name="Zylinder 15">
            <a:extLst>
              <a:ext uri="{FF2B5EF4-FFF2-40B4-BE49-F238E27FC236}">
                <a16:creationId xmlns:a16="http://schemas.microsoft.com/office/drawing/2014/main" id="{02A621C3-5894-41C0-90DF-CC100D453931}"/>
              </a:ext>
            </a:extLst>
          </p:cNvPr>
          <p:cNvSpPr/>
          <p:nvPr/>
        </p:nvSpPr>
        <p:spPr>
          <a:xfrm>
            <a:off x="2442833" y="4691235"/>
            <a:ext cx="4693081" cy="609973"/>
          </a:xfrm>
          <a:prstGeom prst="can">
            <a:avLst/>
          </a:prstGeom>
          <a:solidFill>
            <a:schemeClr val="bg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b="1" dirty="0" smtClean="0">
                <a:solidFill>
                  <a:schemeClr val="tx1">
                    <a:lumMod val="50000"/>
                  </a:schemeClr>
                </a:solidFill>
              </a:rPr>
              <a:t>GEO-BASISDATEN</a:t>
            </a:r>
            <a:endParaRPr lang="de-AT" sz="16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7" name="Flussdiagramm: Zentralspeicher 16">
            <a:extLst>
              <a:ext uri="{FF2B5EF4-FFF2-40B4-BE49-F238E27FC236}">
                <a16:creationId xmlns:a16="http://schemas.microsoft.com/office/drawing/2014/main" id="{6CB5E8EF-57A8-40EF-8054-BDC69280E857}"/>
              </a:ext>
            </a:extLst>
          </p:cNvPr>
          <p:cNvSpPr/>
          <p:nvPr/>
        </p:nvSpPr>
        <p:spPr>
          <a:xfrm>
            <a:off x="4074533" y="2073364"/>
            <a:ext cx="1015992" cy="548149"/>
          </a:xfrm>
          <a:prstGeom prst="flowChartInternalStorage">
            <a:avLst/>
          </a:prstGeom>
          <a:solidFill>
            <a:srgbClr val="BFBFB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100" dirty="0" smtClean="0">
                <a:solidFill>
                  <a:schemeClr val="tx1">
                    <a:lumMod val="50000"/>
                  </a:schemeClr>
                </a:solidFill>
              </a:rPr>
              <a:t>Daten-analyse</a:t>
            </a:r>
            <a:endParaRPr lang="de-AT" sz="1100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B59677A5-FB64-43B6-8568-6827DD9EB203}"/>
              </a:ext>
            </a:extLst>
          </p:cNvPr>
          <p:cNvCxnSpPr>
            <a:cxnSpLocks/>
            <a:stCxn id="12" idx="1"/>
            <a:endCxn id="17" idx="2"/>
          </p:cNvCxnSpPr>
          <p:nvPr/>
        </p:nvCxnSpPr>
        <p:spPr>
          <a:xfrm flipV="1">
            <a:off x="4021801" y="2621513"/>
            <a:ext cx="560728" cy="957302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2EC2CB6A-1AD6-4744-BC4B-2821B45B4FFC}"/>
              </a:ext>
            </a:extLst>
          </p:cNvPr>
          <p:cNvCxnSpPr>
            <a:cxnSpLocks/>
            <a:stCxn id="11" idx="1"/>
            <a:endCxn id="17" idx="2"/>
          </p:cNvCxnSpPr>
          <p:nvPr/>
        </p:nvCxnSpPr>
        <p:spPr>
          <a:xfrm flipV="1">
            <a:off x="3013851" y="2621513"/>
            <a:ext cx="1568678" cy="1429753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BBBF5E10-51B4-4079-84C4-F92C1E065129}"/>
              </a:ext>
            </a:extLst>
          </p:cNvPr>
          <p:cNvCxnSpPr>
            <a:cxnSpLocks/>
            <a:stCxn id="13" idx="1"/>
            <a:endCxn id="17" idx="2"/>
          </p:cNvCxnSpPr>
          <p:nvPr/>
        </p:nvCxnSpPr>
        <p:spPr>
          <a:xfrm flipH="1" flipV="1">
            <a:off x="4582529" y="2621513"/>
            <a:ext cx="156009" cy="1356249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6A29EF22-63A7-4337-A356-0ABA7D5A2743}"/>
              </a:ext>
            </a:extLst>
          </p:cNvPr>
          <p:cNvCxnSpPr>
            <a:cxnSpLocks/>
            <a:stCxn id="14" idx="1"/>
            <a:endCxn id="17" idx="2"/>
          </p:cNvCxnSpPr>
          <p:nvPr/>
        </p:nvCxnSpPr>
        <p:spPr>
          <a:xfrm flipH="1" flipV="1">
            <a:off x="4582529" y="2621513"/>
            <a:ext cx="1019071" cy="1061805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9584FFAF-59E7-4F12-AF85-3F9FB71E9262}"/>
              </a:ext>
            </a:extLst>
          </p:cNvPr>
          <p:cNvCxnSpPr>
            <a:cxnSpLocks/>
            <a:stCxn id="15" idx="1"/>
            <a:endCxn id="17" idx="2"/>
          </p:cNvCxnSpPr>
          <p:nvPr/>
        </p:nvCxnSpPr>
        <p:spPr>
          <a:xfrm flipH="1" flipV="1">
            <a:off x="4582529" y="2621513"/>
            <a:ext cx="2031322" cy="1276872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A0462717-6B62-4604-B400-D35E13FD23CB}"/>
              </a:ext>
            </a:extLst>
          </p:cNvPr>
          <p:cNvCxnSpPr>
            <a:cxnSpLocks/>
            <a:endCxn id="11" idx="3"/>
          </p:cNvCxnSpPr>
          <p:nvPr/>
        </p:nvCxnSpPr>
        <p:spPr>
          <a:xfrm flipV="1">
            <a:off x="2962282" y="4462834"/>
            <a:ext cx="0" cy="228402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5B39054A-0F34-4386-A6A5-D94F8CA08821}"/>
              </a:ext>
            </a:extLst>
          </p:cNvPr>
          <p:cNvCxnSpPr>
            <a:cxnSpLocks/>
            <a:endCxn id="12" idx="3"/>
          </p:cNvCxnSpPr>
          <p:nvPr/>
        </p:nvCxnSpPr>
        <p:spPr>
          <a:xfrm flipV="1">
            <a:off x="4021801" y="4008048"/>
            <a:ext cx="0" cy="683186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203EB4A1-D934-46AF-9794-298221E6082A}"/>
              </a:ext>
            </a:extLst>
          </p:cNvPr>
          <p:cNvCxnSpPr>
            <a:cxnSpLocks/>
            <a:endCxn id="14" idx="3"/>
          </p:cNvCxnSpPr>
          <p:nvPr/>
        </p:nvCxnSpPr>
        <p:spPr>
          <a:xfrm flipV="1">
            <a:off x="5601599" y="4094886"/>
            <a:ext cx="1" cy="570546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B27760EC-37BD-4B36-BF14-F451351E290C}"/>
              </a:ext>
            </a:extLst>
          </p:cNvPr>
          <p:cNvCxnSpPr>
            <a:cxnSpLocks/>
          </p:cNvCxnSpPr>
          <p:nvPr/>
        </p:nvCxnSpPr>
        <p:spPr>
          <a:xfrm flipV="1">
            <a:off x="4738537" y="4440738"/>
            <a:ext cx="0" cy="228402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CF643D31-3029-4ACA-A49F-D583402D85F8}"/>
              </a:ext>
            </a:extLst>
          </p:cNvPr>
          <p:cNvCxnSpPr>
            <a:cxnSpLocks/>
          </p:cNvCxnSpPr>
          <p:nvPr/>
        </p:nvCxnSpPr>
        <p:spPr>
          <a:xfrm flipV="1">
            <a:off x="6622236" y="4297974"/>
            <a:ext cx="0" cy="393261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>
            <a:extLst>
              <a:ext uri="{FF2B5EF4-FFF2-40B4-BE49-F238E27FC236}">
                <a16:creationId xmlns:a16="http://schemas.microsoft.com/office/drawing/2014/main" id="{D5D0D686-458C-42CD-BD09-5DC20A7EEB62}"/>
              </a:ext>
            </a:extLst>
          </p:cNvPr>
          <p:cNvSpPr txBox="1"/>
          <p:nvPr/>
        </p:nvSpPr>
        <p:spPr>
          <a:xfrm rot="19018911">
            <a:off x="2624511" y="3247813"/>
            <a:ext cx="20158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Daten &amp; Informationen</a:t>
            </a:r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7186D23C-2D82-4196-B959-3DF05DA6FF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/>
          <a:stretch/>
        </p:blipFill>
        <p:spPr>
          <a:xfrm>
            <a:off x="6536276" y="866519"/>
            <a:ext cx="1524066" cy="1030542"/>
          </a:xfrm>
          <a:prstGeom prst="rect">
            <a:avLst/>
          </a:prstGeom>
          <a:solidFill>
            <a:srgbClr val="FFC000"/>
          </a:solidFill>
        </p:spPr>
      </p:pic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4EB02C76-977B-47AE-BE68-AE42804C7C9B}"/>
              </a:ext>
            </a:extLst>
          </p:cNvPr>
          <p:cNvCxnSpPr>
            <a:cxnSpLocks/>
            <a:stCxn id="17" idx="3"/>
            <a:endCxn id="37" idx="1"/>
          </p:cNvCxnSpPr>
          <p:nvPr/>
        </p:nvCxnSpPr>
        <p:spPr>
          <a:xfrm flipV="1">
            <a:off x="5090525" y="1381790"/>
            <a:ext cx="1445751" cy="965649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feld 70">
            <a:extLst>
              <a:ext uri="{FF2B5EF4-FFF2-40B4-BE49-F238E27FC236}">
                <a16:creationId xmlns:a16="http://schemas.microsoft.com/office/drawing/2014/main" id="{E0FD68C8-67B8-488C-AB78-AC9D02D81B57}"/>
              </a:ext>
            </a:extLst>
          </p:cNvPr>
          <p:cNvSpPr txBox="1"/>
          <p:nvPr/>
        </p:nvSpPr>
        <p:spPr>
          <a:xfrm rot="19609315">
            <a:off x="4495213" y="1811535"/>
            <a:ext cx="20158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Auswertungen</a:t>
            </a:r>
          </a:p>
        </p:txBody>
      </p:sp>
      <p:sp>
        <p:nvSpPr>
          <p:cNvPr id="73" name="Rechteck 72">
            <a:extLst>
              <a:ext uri="{FF2B5EF4-FFF2-40B4-BE49-F238E27FC236}">
                <a16:creationId xmlns:a16="http://schemas.microsoft.com/office/drawing/2014/main" id="{F3073465-5159-476D-9AC0-9BAD9C83E87B}"/>
              </a:ext>
            </a:extLst>
          </p:cNvPr>
          <p:cNvSpPr/>
          <p:nvPr/>
        </p:nvSpPr>
        <p:spPr>
          <a:xfrm>
            <a:off x="799317" y="5551705"/>
            <a:ext cx="7585679" cy="580126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27336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6B057D-F8A4-4A37-8E92-CA575D301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2. </a:t>
            </a:r>
            <a:r>
              <a:rPr lang="de-AT" dirty="0" smtClean="0"/>
              <a:t>Baum- und Grünflächenkataster </a:t>
            </a: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F48F2D0-93B2-4724-8C18-9CC16EF93C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39" b="39800"/>
          <a:stretch/>
        </p:blipFill>
        <p:spPr>
          <a:xfrm>
            <a:off x="312025" y="1497556"/>
            <a:ext cx="8278722" cy="481176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244E9CF-1A9C-4D55-AEC4-471EF453ED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923897"/>
            <a:ext cx="3144715" cy="209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845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D6FB06-EBF9-4B62-B6D9-1BA9B0B2F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2. Bodenmarkierungen &amp; Straßenschilder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192F0EC1-3CBD-43E7-84BC-D0D98E8C9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4394"/>
            <a:ext cx="6220478" cy="514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A104B4A1-B8BA-43C6-83B3-DDFDE0F00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9080"/>
            <a:ext cx="1624605" cy="223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1DD4A755-EE9D-456B-BD70-581A43A43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8" t="8905" r="-4508" b="-3662"/>
          <a:stretch/>
        </p:blipFill>
        <p:spPr bwMode="auto">
          <a:xfrm>
            <a:off x="5436096" y="1442379"/>
            <a:ext cx="3503989" cy="472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79134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E0FAD3-5A48-43FB-95C9-5C3642256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2. Unfallerfassung &amp; -auswertung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5878EFD-9781-4606-8F61-B92DCCB65C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85" y="1484784"/>
            <a:ext cx="8156020" cy="459183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9AF9DAE-D579-4ED8-9AF0-B1E9A72CE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772816"/>
            <a:ext cx="709613" cy="1185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6713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1043607" y="1484784"/>
            <a:ext cx="7953793" cy="482453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b="1" dirty="0"/>
              <a:t>1. Operative Systeme | Tagesgeschäft </a:t>
            </a:r>
          </a:p>
          <a:p>
            <a:pPr lvl="1">
              <a:lnSpc>
                <a:spcPct val="150000"/>
              </a:lnSpc>
            </a:pPr>
            <a:r>
              <a:rPr lang="de-DE" dirty="0"/>
              <a:t>Zusammenspiel von Systemen und Prozessen im tägl. Betrieb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b="1" dirty="0"/>
              <a:t>2. Strategische Systeme | </a:t>
            </a:r>
            <a:r>
              <a:rPr lang="de-DE" b="1" dirty="0" smtClean="0"/>
              <a:t>Datenanalyse</a:t>
            </a:r>
            <a:endParaRPr lang="de-DE" b="1" dirty="0"/>
          </a:p>
          <a:p>
            <a:pPr lvl="1">
              <a:lnSpc>
                <a:spcPct val="150000"/>
              </a:lnSpc>
            </a:pPr>
            <a:r>
              <a:rPr lang="de-DE" dirty="0" smtClean="0"/>
              <a:t>Planung </a:t>
            </a:r>
            <a:r>
              <a:rPr lang="de-DE" dirty="0"/>
              <a:t>und </a:t>
            </a:r>
            <a:r>
              <a:rPr lang="de-DE" dirty="0" err="1"/>
              <a:t>Forecasting</a:t>
            </a:r>
            <a:r>
              <a:rPr lang="de-DE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b="1" dirty="0"/>
              <a:t>3. Betriebsmodelle &amp; Infrastruktur</a:t>
            </a:r>
          </a:p>
          <a:p>
            <a:pPr lvl="1">
              <a:lnSpc>
                <a:spcPct val="150000"/>
              </a:lnSpc>
            </a:pPr>
            <a:r>
              <a:rPr lang="de-DE" dirty="0"/>
              <a:t>In-House vs. Cloud vs. Hybrid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b="1" dirty="0"/>
              <a:t>4. Digitale Transformation </a:t>
            </a:r>
          </a:p>
          <a:p>
            <a:pPr marL="573750" lvl="1">
              <a:lnSpc>
                <a:spcPct val="150000"/>
              </a:lnSpc>
            </a:pPr>
            <a:r>
              <a:rPr lang="de-DE" dirty="0"/>
              <a:t>Verschiedenste Einflussfaktoren &amp; Trends </a:t>
            </a:r>
          </a:p>
          <a:p>
            <a:pPr marL="573750" lvl="1">
              <a:lnSpc>
                <a:spcPct val="150000"/>
              </a:lnSpc>
            </a:pPr>
            <a:r>
              <a:rPr lang="de-DE" dirty="0"/>
              <a:t>Cloud | Big Data | Predictive | Industrie 4.0 | Mobile | </a:t>
            </a:r>
            <a:r>
              <a:rPr lang="de-DE" dirty="0" err="1"/>
              <a:t>Social</a:t>
            </a:r>
            <a:r>
              <a:rPr lang="de-DE" dirty="0"/>
              <a:t> Media | … </a:t>
            </a:r>
            <a:endParaRPr lang="de-DE" sz="2000" dirty="0"/>
          </a:p>
          <a:p>
            <a:pPr marL="457200" lvl="1" indent="0">
              <a:buNone/>
            </a:pPr>
            <a:endParaRPr lang="de-DE" dirty="0"/>
          </a:p>
          <a:p>
            <a:pPr>
              <a:buFont typeface="Wingdings" pitchFamily="2" charset="2"/>
              <a:buNone/>
            </a:pPr>
            <a:endParaRPr lang="de-DE" dirty="0"/>
          </a:p>
        </p:txBody>
      </p:sp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356440" y="836712"/>
            <a:ext cx="8640960" cy="360040"/>
          </a:xfrm>
        </p:spPr>
        <p:txBody>
          <a:bodyPr/>
          <a:lstStyle/>
          <a:p>
            <a:r>
              <a:rPr lang="de-DE" dirty="0"/>
              <a:t>Fazit | Wirkungsbereiche</a:t>
            </a:r>
          </a:p>
        </p:txBody>
      </p:sp>
    </p:spTree>
    <p:extLst>
      <p:ext uri="{BB962C8B-B14F-4D97-AF65-F5344CB8AC3E}">
        <p14:creationId xmlns:p14="http://schemas.microsoft.com/office/powerpoint/2010/main" val="3530411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244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244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44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44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244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244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244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44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244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44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44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44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44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44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44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44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44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44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44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44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44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44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44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44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39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7019835" y="1045580"/>
            <a:ext cx="1921609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23528" y="1916832"/>
            <a:ext cx="8640960" cy="4464496"/>
          </a:xfrm>
        </p:spPr>
        <p:txBody>
          <a:bodyPr>
            <a:normAutofit/>
          </a:bodyPr>
          <a:lstStyle/>
          <a:p>
            <a:r>
              <a:rPr lang="de-DE" b="1" dirty="0"/>
              <a:t>Gesamtheitliche Strategie hinsichtlich Betriebsmodell</a:t>
            </a:r>
          </a:p>
          <a:p>
            <a:pPr lvl="1"/>
            <a:r>
              <a:rPr lang="de-DE" dirty="0"/>
              <a:t>Rahmenwerk für das Anforderungsmanagement</a:t>
            </a:r>
          </a:p>
          <a:p>
            <a:pPr lvl="1"/>
            <a:endParaRPr lang="de-DE" dirty="0"/>
          </a:p>
          <a:p>
            <a:r>
              <a:rPr lang="de-DE" b="1" dirty="0"/>
              <a:t>Formulierung Business Case für </a:t>
            </a:r>
            <a:r>
              <a:rPr lang="de-DE" b="1" dirty="0" err="1"/>
              <a:t>dig</a:t>
            </a:r>
            <a:r>
              <a:rPr lang="de-DE" b="1" dirty="0"/>
              <a:t>. Transformation</a:t>
            </a:r>
          </a:p>
          <a:p>
            <a:pPr lvl="1"/>
            <a:r>
              <a:rPr lang="de-DE" dirty="0"/>
              <a:t>iVm Revision des Produktkataloges &amp; der Prozesse</a:t>
            </a:r>
          </a:p>
          <a:p>
            <a:pPr lvl="1"/>
            <a:r>
              <a:rPr lang="de-DE" dirty="0"/>
              <a:t>Insellösungen minimieren </a:t>
            </a:r>
            <a:r>
              <a:rPr lang="de-DE" dirty="0">
                <a:sym typeface="Wingdings" panose="05000000000000000000" pitchFamily="2" charset="2"/>
              </a:rPr>
              <a:t> Globale Konzepte in der Vordergrund</a:t>
            </a:r>
          </a:p>
          <a:p>
            <a:pPr lvl="1"/>
            <a:endParaRPr lang="de-DE" dirty="0">
              <a:sym typeface="Wingdings" panose="05000000000000000000" pitchFamily="2" charset="2"/>
            </a:endParaRPr>
          </a:p>
          <a:p>
            <a:r>
              <a:rPr lang="de-DE" b="1" dirty="0">
                <a:sym typeface="Wingdings" panose="05000000000000000000" pitchFamily="2" charset="2"/>
              </a:rPr>
              <a:t>Organisatorische Einbettung 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Zentrales IT-Anforderungsmanagement &amp; IT als Dienstleister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Beschaffung von Personal, </a:t>
            </a:r>
            <a:r>
              <a:rPr lang="de-DE" dirty="0" err="1" smtClean="0">
                <a:sym typeface="Wingdings" panose="05000000000000000000" pitchFamily="2" charset="2"/>
              </a:rPr>
              <a:t>ExpertInnen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>
                <a:sym typeface="Wingdings" panose="05000000000000000000" pitchFamily="2" charset="2"/>
              </a:rPr>
              <a:t>&amp; Fach-Know-How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Herausforderungen</a:t>
            </a:r>
          </a:p>
        </p:txBody>
      </p:sp>
    </p:spTree>
    <p:extLst>
      <p:ext uri="{BB962C8B-B14F-4D97-AF65-F5344CB8AC3E}">
        <p14:creationId xmlns:p14="http://schemas.microsoft.com/office/powerpoint/2010/main" val="18520339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Clr>
                <a:srgbClr val="860000"/>
              </a:buClr>
            </a:pPr>
            <a:r>
              <a:rPr lang="de-AT" dirty="0"/>
              <a:t>Teil 1 – Dr. Christian Mayr (IVM)</a:t>
            </a:r>
          </a:p>
          <a:p>
            <a:pPr marL="628650" lvl="1">
              <a:lnSpc>
                <a:spcPct val="150000"/>
              </a:lnSpc>
              <a:buClr>
                <a:srgbClr val="E2001A"/>
              </a:buClr>
              <a:buSzPct val="150000"/>
              <a:buFont typeface="Wingdings" panose="05000000000000000000" pitchFamily="2" charset="2"/>
              <a:buChar char="§"/>
            </a:pPr>
            <a:r>
              <a:rPr lang="de-AT" dirty="0"/>
              <a:t>Gesamtheitliches Framework | Perspektiven</a:t>
            </a:r>
          </a:p>
          <a:p>
            <a:pPr marL="628650" lvl="1">
              <a:lnSpc>
                <a:spcPct val="150000"/>
              </a:lnSpc>
              <a:buClr>
                <a:srgbClr val="E2001A"/>
              </a:buClr>
              <a:buSzPct val="150000"/>
              <a:buFont typeface="Wingdings" panose="05000000000000000000" pitchFamily="2" charset="2"/>
              <a:buChar char="§"/>
            </a:pPr>
            <a:r>
              <a:rPr lang="de-AT" dirty="0"/>
              <a:t>Mensch – Organisation – Technik </a:t>
            </a:r>
          </a:p>
          <a:p>
            <a:pPr lvl="1"/>
            <a:endParaRPr lang="de-AT" dirty="0"/>
          </a:p>
          <a:p>
            <a:pPr>
              <a:buClr>
                <a:srgbClr val="860000"/>
              </a:buClr>
            </a:pPr>
            <a:r>
              <a:rPr lang="de-AT" dirty="0"/>
              <a:t>Teil 2 – Ing. Bernhard </a:t>
            </a:r>
            <a:r>
              <a:rPr lang="de-AT" dirty="0" err="1"/>
              <a:t>Wallnöfer</a:t>
            </a:r>
            <a:r>
              <a:rPr lang="de-AT" dirty="0"/>
              <a:t> (IBK)</a:t>
            </a:r>
          </a:p>
          <a:p>
            <a:pPr marL="628650" lvl="1">
              <a:lnSpc>
                <a:spcPct val="150000"/>
              </a:lnSpc>
              <a:buClr>
                <a:srgbClr val="E2001A"/>
              </a:buClr>
              <a:buSzPct val="150000"/>
              <a:buFont typeface="Wingdings" panose="05000000000000000000" pitchFamily="2" charset="2"/>
              <a:buChar char="§"/>
            </a:pPr>
            <a:r>
              <a:rPr lang="de-AT" dirty="0"/>
              <a:t>Rahmenbedingungen | Herausforderungen | Beispiele</a:t>
            </a:r>
          </a:p>
          <a:p>
            <a:pPr marL="628650" lvl="1">
              <a:lnSpc>
                <a:spcPct val="150000"/>
              </a:lnSpc>
              <a:buClr>
                <a:srgbClr val="E2001A"/>
              </a:buClr>
              <a:buSzPct val="150000"/>
              <a:buFont typeface="Wingdings" panose="05000000000000000000" pitchFamily="2" charset="2"/>
              <a:buChar char="§"/>
            </a:pPr>
            <a:r>
              <a:rPr lang="de-AT" dirty="0"/>
              <a:t>Integration – Betriebsmodelle – Digitale Transformation </a:t>
            </a:r>
          </a:p>
          <a:p>
            <a:pPr lvl="1"/>
            <a:endParaRPr lang="de-AT" dirty="0"/>
          </a:p>
          <a:p>
            <a:pPr>
              <a:buClr>
                <a:srgbClr val="860000"/>
              </a:buClr>
            </a:pPr>
            <a:r>
              <a:rPr lang="de-AT" dirty="0"/>
              <a:t>Teil 3 – Mag. Eva-Maria Furtner &amp; Dr. Christian Mayr (IVM)</a:t>
            </a:r>
          </a:p>
          <a:p>
            <a:pPr marL="628650" lvl="1">
              <a:lnSpc>
                <a:spcPct val="150000"/>
              </a:lnSpc>
              <a:buClr>
                <a:srgbClr val="E2001A"/>
              </a:buClr>
              <a:buSzPct val="150000"/>
              <a:buFont typeface="Wingdings" panose="05000000000000000000" pitchFamily="2" charset="2"/>
              <a:buChar char="§"/>
            </a:pPr>
            <a:r>
              <a:rPr lang="de-AT" dirty="0"/>
              <a:t>Fallbeispiele | Praxis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6616866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dirty="0" smtClean="0"/>
              <a:t>Evolutionäre </a:t>
            </a:r>
            <a:r>
              <a:rPr lang="de-DE" dirty="0"/>
              <a:t>Ansätze möglich/notwendig</a:t>
            </a:r>
          </a:p>
          <a:p>
            <a:pPr>
              <a:lnSpc>
                <a:spcPct val="150000"/>
              </a:lnSpc>
            </a:pPr>
            <a:r>
              <a:rPr lang="de-DE" dirty="0"/>
              <a:t>Komplexitätsreduktion &amp; Flexibilität</a:t>
            </a:r>
          </a:p>
          <a:p>
            <a:pPr>
              <a:lnSpc>
                <a:spcPct val="150000"/>
              </a:lnSpc>
            </a:pPr>
            <a:r>
              <a:rPr lang="de-DE" dirty="0"/>
              <a:t>Kombination bei Betriebsmodellen möglich</a:t>
            </a:r>
          </a:p>
          <a:p>
            <a:pPr>
              <a:lnSpc>
                <a:spcPct val="150000"/>
              </a:lnSpc>
            </a:pPr>
            <a:r>
              <a:rPr lang="de-DE" dirty="0"/>
              <a:t>Zielgruppenorientierung (</a:t>
            </a:r>
            <a:r>
              <a:rPr lang="de-DE" dirty="0" err="1" smtClean="0"/>
              <a:t>MitarbeiterInnen</a:t>
            </a:r>
            <a:r>
              <a:rPr lang="de-DE" dirty="0" smtClean="0"/>
              <a:t>, </a:t>
            </a:r>
            <a:r>
              <a:rPr lang="de-DE" dirty="0" err="1" smtClean="0"/>
              <a:t>BürgerInnen</a:t>
            </a:r>
            <a:r>
              <a:rPr lang="de-DE" dirty="0" smtClean="0"/>
              <a:t>, </a:t>
            </a:r>
            <a:r>
              <a:rPr lang="de-DE" dirty="0"/>
              <a:t>Politik,…)</a:t>
            </a:r>
          </a:p>
          <a:p>
            <a:r>
              <a:rPr lang="de-DE" dirty="0"/>
              <a:t>Entwicklung des Produktportfolios</a:t>
            </a:r>
          </a:p>
          <a:p>
            <a:pPr marL="597150" lvl="1" indent="-342900">
              <a:buSzPct val="100000"/>
              <a:buFont typeface="+mj-lt"/>
              <a:buAutoNum type="arabicPeriod"/>
            </a:pPr>
            <a:r>
              <a:rPr lang="de-DE" dirty="0"/>
              <a:t>Revision &amp; Prüfung der Leistungen &amp; Prozesse</a:t>
            </a:r>
          </a:p>
          <a:p>
            <a:pPr marL="597150" lvl="1" indent="-342900">
              <a:buSzPct val="100000"/>
              <a:buFont typeface="+mj-lt"/>
              <a:buAutoNum type="arabicPeriod"/>
            </a:pPr>
            <a:r>
              <a:rPr lang="de-DE" dirty="0"/>
              <a:t>Beurteilung nach Zukunftsfähigkeit &amp; Digitalisierungspotential </a:t>
            </a:r>
          </a:p>
          <a:p>
            <a:pPr marL="597150" lvl="1" indent="-342900">
              <a:buSzPct val="100000"/>
              <a:buFont typeface="+mj-lt"/>
              <a:buAutoNum type="arabicPeriod"/>
            </a:pPr>
            <a:r>
              <a:rPr lang="de-DE" dirty="0"/>
              <a:t>Gesamtheitliche Weiterentwicklung &amp; nachhaltige Strategien</a:t>
            </a:r>
          </a:p>
          <a:p>
            <a:pPr>
              <a:lnSpc>
                <a:spcPct val="150000"/>
              </a:lnSpc>
            </a:pPr>
            <a:endParaRPr lang="de-DE" dirty="0"/>
          </a:p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Chancen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000910" y="1153964"/>
            <a:ext cx="3035586" cy="2275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211514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" grpId="1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EF6971-5708-410C-84F4-DEABEDA5C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Fazit: Technik &amp; digitale Transformation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C19BA3-4182-457C-A508-A72904C61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556792"/>
            <a:ext cx="8667750" cy="4824536"/>
          </a:xfrm>
        </p:spPr>
        <p:txBody>
          <a:bodyPr/>
          <a:lstStyle/>
          <a:p>
            <a:r>
              <a:rPr lang="de-AT" sz="2200" b="1" dirty="0"/>
              <a:t>Bedarf vieler (unsichtbarer) Vorbereitungen</a:t>
            </a:r>
          </a:p>
          <a:p>
            <a:pPr marL="800100" lvl="1" indent="-457200">
              <a:buSzPct val="100000"/>
              <a:buFont typeface="+mj-lt"/>
              <a:buAutoNum type="arabicPeriod"/>
            </a:pPr>
            <a:r>
              <a:rPr lang="de-AT" sz="2000" dirty="0"/>
              <a:t>Operative Systeme | Tagesgeschäft</a:t>
            </a:r>
          </a:p>
          <a:p>
            <a:pPr marL="800100" lvl="1" indent="-457200">
              <a:buSzPct val="100000"/>
              <a:buFont typeface="+mj-lt"/>
              <a:buAutoNum type="arabicPeriod"/>
            </a:pPr>
            <a:r>
              <a:rPr lang="de-AT" sz="2000" dirty="0"/>
              <a:t>Strategische Systeme | Berichtswesen</a:t>
            </a:r>
          </a:p>
          <a:p>
            <a:pPr marL="800100" lvl="1" indent="-457200">
              <a:buSzPct val="100000"/>
              <a:buFont typeface="+mj-lt"/>
              <a:buAutoNum type="arabicPeriod"/>
            </a:pPr>
            <a:r>
              <a:rPr lang="de-AT" sz="2000" dirty="0" smtClean="0"/>
              <a:t>Betriebsmodelle</a:t>
            </a:r>
          </a:p>
          <a:p>
            <a:pPr marL="342900" lvl="1" indent="0">
              <a:buNone/>
            </a:pPr>
            <a:r>
              <a:rPr lang="de-AT" sz="2000" dirty="0" smtClean="0"/>
              <a:t>	+ Menschen </a:t>
            </a:r>
            <a:r>
              <a:rPr lang="de-AT" sz="2000" dirty="0"/>
              <a:t>&amp; </a:t>
            </a:r>
            <a:r>
              <a:rPr lang="de-AT" sz="2000" dirty="0" smtClean="0"/>
              <a:t>Organisation </a:t>
            </a:r>
            <a:endParaRPr lang="de-AT" sz="2000" dirty="0"/>
          </a:p>
          <a:p>
            <a:endParaRPr lang="de-AT" sz="2200" dirty="0"/>
          </a:p>
          <a:p>
            <a:r>
              <a:rPr lang="de-AT" sz="2200" dirty="0"/>
              <a:t>Digitale Transformation ist kein Produkt „out-of-</a:t>
            </a:r>
            <a:r>
              <a:rPr lang="de-AT" sz="2200" dirty="0" err="1"/>
              <a:t>the</a:t>
            </a:r>
            <a:r>
              <a:rPr lang="de-AT" sz="2200" dirty="0"/>
              <a:t>-box“</a:t>
            </a:r>
          </a:p>
          <a:p>
            <a:endParaRPr lang="de-AT" sz="2200" dirty="0"/>
          </a:p>
          <a:p>
            <a:endParaRPr lang="de-AT" sz="2200" dirty="0"/>
          </a:p>
          <a:p>
            <a:endParaRPr lang="de-AT" sz="2200" dirty="0"/>
          </a:p>
          <a:p>
            <a:endParaRPr lang="de-AT" sz="2200" dirty="0"/>
          </a:p>
        </p:txBody>
      </p:sp>
    </p:spTree>
    <p:extLst>
      <p:ext uri="{BB962C8B-B14F-4D97-AF65-F5344CB8AC3E}">
        <p14:creationId xmlns:p14="http://schemas.microsoft.com/office/powerpoint/2010/main" val="2492638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79512" y="2492896"/>
            <a:ext cx="864096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800"/>
              </a:spcBef>
              <a:buClr>
                <a:srgbClr val="860000"/>
              </a:buClr>
              <a:buSzPct val="100000"/>
            </a:pPr>
            <a:r>
              <a:rPr lang="de-AT" sz="2200" b="1" i="1" kern="0" dirty="0" smtClean="0">
                <a:solidFill>
                  <a:srgbClr val="333333">
                    <a:lumMod val="65000"/>
                    <a:lumOff val="35000"/>
                  </a:srgbClr>
                </a:solidFill>
                <a:latin typeface="Arial"/>
              </a:rPr>
              <a:t>„Digitale </a:t>
            </a:r>
            <a:r>
              <a:rPr lang="de-AT" sz="2200" b="1" i="1" kern="0" dirty="0">
                <a:solidFill>
                  <a:srgbClr val="333333">
                    <a:lumMod val="65000"/>
                    <a:lumOff val="35000"/>
                  </a:srgbClr>
                </a:solidFill>
                <a:latin typeface="Arial"/>
              </a:rPr>
              <a:t>Transformation benötigt einen einheitlich-gesetzten fachlichen, organisatorischen, technischen, monetären und juristischen Rahmen für eine nachhaltige </a:t>
            </a:r>
            <a:r>
              <a:rPr lang="de-AT" sz="2200" b="1" i="1" kern="0" dirty="0" smtClean="0">
                <a:solidFill>
                  <a:srgbClr val="333333">
                    <a:lumMod val="65000"/>
                    <a:lumOff val="35000"/>
                  </a:srgbClr>
                </a:solidFill>
                <a:latin typeface="Arial"/>
              </a:rPr>
              <a:t>Entwicklung“</a:t>
            </a:r>
            <a:endParaRPr lang="de-AT" sz="2200" b="1" i="1" kern="0" dirty="0">
              <a:solidFill>
                <a:srgbClr val="333333">
                  <a:lumMod val="65000"/>
                  <a:lumOff val="3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97574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41D5B7E-18EA-4DC1-AC40-D4D4D6FD7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/>
            <a:r>
              <a:rPr lang="de-DE" sz="1800" dirty="0"/>
              <a:t>Digitale Transformation in der </a:t>
            </a:r>
            <a:r>
              <a:rPr lang="de-DE" sz="1800" dirty="0" err="1"/>
              <a:t>öff</a:t>
            </a:r>
            <a:r>
              <a:rPr lang="de-DE" sz="1800" dirty="0"/>
              <a:t>. Verwaltung – ausgewählte Praxisbeispiele</a:t>
            </a:r>
            <a:r>
              <a:rPr lang="de-AT" sz="1800" dirty="0"/>
              <a:t/>
            </a:r>
            <a:br>
              <a:rPr lang="de-AT" sz="1800" dirty="0"/>
            </a:br>
            <a:endParaRPr lang="de-AT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8F039A8-6A8D-4472-95E9-8DC1CA145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006898"/>
            <a:ext cx="7772400" cy="1500187"/>
          </a:xfrm>
          <a:gradFill>
            <a:gsLst>
              <a:gs pos="19000">
                <a:srgbClr val="E2001A">
                  <a:lumMod val="85000"/>
                </a:srgbClr>
              </a:gs>
              <a:gs pos="80000">
                <a:srgbClr val="CDB883"/>
              </a:gs>
            </a:gsLst>
          </a:gradFill>
        </p:spPr>
        <p:txBody>
          <a:bodyPr/>
          <a:lstStyle/>
          <a:p>
            <a:r>
              <a:rPr lang="de-AT" b="1" dirty="0"/>
              <a:t>Teil 3 – Mag. Eva Furtner B.A. &amp; Dr. Christian Mayr</a:t>
            </a:r>
          </a:p>
        </p:txBody>
      </p:sp>
    </p:spTree>
    <p:extLst>
      <p:ext uri="{BB962C8B-B14F-4D97-AF65-F5344CB8AC3E}">
        <p14:creationId xmlns:p14="http://schemas.microsoft.com/office/powerpoint/2010/main" val="5905308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41D5B7E-18EA-4DC1-AC40-D4D4D6FD7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/>
            <a:r>
              <a:rPr lang="de-AT" sz="1800" dirty="0"/>
              <a:t/>
            </a:r>
            <a:br>
              <a:rPr lang="de-AT" sz="1800" dirty="0"/>
            </a:br>
            <a:endParaRPr lang="de-AT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8F039A8-6A8D-4472-95E9-8DC1CA145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006898"/>
            <a:ext cx="7772400" cy="1500187"/>
          </a:xfrm>
          <a:gradFill>
            <a:gsLst>
              <a:gs pos="19000">
                <a:srgbClr val="E2001A">
                  <a:lumMod val="85000"/>
                </a:srgbClr>
              </a:gs>
              <a:gs pos="80000">
                <a:srgbClr val="CDB883"/>
              </a:gs>
            </a:gsLst>
          </a:gradFill>
        </p:spPr>
        <p:txBody>
          <a:bodyPr/>
          <a:lstStyle/>
          <a:p>
            <a:r>
              <a:rPr lang="de-AT" b="1" dirty="0"/>
              <a:t>Universität | Veranstaltungs- und Raummanagement NEU</a:t>
            </a:r>
          </a:p>
        </p:txBody>
      </p:sp>
    </p:spTree>
    <p:extLst>
      <p:ext uri="{BB962C8B-B14F-4D97-AF65-F5344CB8AC3E}">
        <p14:creationId xmlns:p14="http://schemas.microsoft.com/office/powerpoint/2010/main" val="32460838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Herausforderungen &amp; Zielsetzungen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5038725" y="1557338"/>
            <a:ext cx="4105275" cy="4824412"/>
          </a:xfrm>
        </p:spPr>
        <p:txBody>
          <a:bodyPr/>
          <a:lstStyle/>
          <a:p>
            <a:r>
              <a:rPr lang="de-AT" dirty="0"/>
              <a:t>Auswahl einer integrierten Veranstaltungsmanagement-Software</a:t>
            </a:r>
          </a:p>
          <a:p>
            <a:r>
              <a:rPr lang="de-AT" dirty="0"/>
              <a:t>Berücksichtigung der Komponenten </a:t>
            </a:r>
            <a:endParaRPr lang="de-AT" dirty="0" smtClean="0"/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de-AT" dirty="0"/>
              <a:t>Ressourcenmanagement (Räume, Equipment,..), </a:t>
            </a:r>
            <a:endParaRPr lang="de-AT" dirty="0" smtClean="0"/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de-AT" dirty="0" smtClean="0"/>
              <a:t>Veranstaltungsverwaltung</a:t>
            </a:r>
            <a:r>
              <a:rPr lang="de-AT" dirty="0"/>
              <a:t>, </a:t>
            </a:r>
            <a:endParaRPr lang="de-AT" dirty="0" smtClean="0"/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de-AT" dirty="0" smtClean="0"/>
              <a:t>Kontaktmanagement</a:t>
            </a:r>
            <a:r>
              <a:rPr lang="de-AT" dirty="0"/>
              <a:t>, </a:t>
            </a:r>
            <a:endParaRPr lang="de-AT" dirty="0" smtClean="0"/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de-AT" dirty="0" smtClean="0"/>
              <a:t>Kommunikation 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de-AT" dirty="0" smtClean="0"/>
              <a:t>Projektmanagement </a:t>
            </a:r>
            <a:endParaRPr lang="de-AT" dirty="0"/>
          </a:p>
          <a:p>
            <a:r>
              <a:rPr lang="de-AT" dirty="0"/>
              <a:t>Ergebnistypen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de-AT" dirty="0"/>
              <a:t>Kriterienkatalog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de-AT" dirty="0"/>
              <a:t>Pflichtenheft</a:t>
            </a:r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323528" y="1572248"/>
            <a:ext cx="417614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2000" indent="-252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rgbClr val="860000"/>
              </a:buClr>
              <a:buSzPct val="100000"/>
              <a:buFont typeface="Wingdings" pitchFamily="2" charset="2"/>
              <a:buChar char="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rgbClr val="E2001A"/>
              </a:buClr>
              <a:buSzPct val="90000"/>
              <a:buFont typeface="Arial" pitchFamily="34" charset="0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857250" indent="-17145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rgbClr val="E2001A"/>
              </a:buClr>
              <a:buSzPct val="85000"/>
              <a:buFont typeface="Symbol" pitchFamily="18" charset="2"/>
              <a:buChar char="-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200150" indent="-17145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rgbClr val="E2001A"/>
              </a:buClr>
              <a:buSzPct val="85000"/>
              <a:buFont typeface="Courier New" pitchFamily="49" charset="0"/>
              <a:buChar char="o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1296000" indent="-2286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rgbClr val="E2001A"/>
              </a:buClr>
              <a:buSzPct val="85000"/>
              <a:buFont typeface="Wingdings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144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1A"/>
              </a:buClr>
              <a:buFont typeface="Wingdings" pitchFamily="2" charset="2"/>
              <a:buChar char="§"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6pPr>
            <a:lvl7pPr marL="1692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1A"/>
              </a:buClr>
              <a:buFont typeface="Wingdings" pitchFamily="2" charset="2"/>
              <a:buChar char="§"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80686F"/>
              </a:buClr>
            </a:pPr>
            <a:r>
              <a:rPr lang="de-DE" dirty="0"/>
              <a:t>Aufgrund vieler Veranstaltungen zu wenig Räumlichkeiten bzw. fehlender Überblick</a:t>
            </a:r>
          </a:p>
          <a:p>
            <a:pPr>
              <a:buClr>
                <a:srgbClr val="80686F"/>
              </a:buClr>
            </a:pPr>
            <a:r>
              <a:rPr lang="de-DE" dirty="0"/>
              <a:t>Dezentrale Organisations- und Entscheidungsstrukturen</a:t>
            </a:r>
          </a:p>
          <a:p>
            <a:pPr>
              <a:buClr>
                <a:srgbClr val="80686F"/>
              </a:buClr>
            </a:pPr>
            <a:r>
              <a:rPr lang="de-DE" dirty="0"/>
              <a:t>Keine standardisierten </a:t>
            </a:r>
            <a:r>
              <a:rPr lang="de-DE" dirty="0" smtClean="0"/>
              <a:t>Abläufe</a:t>
            </a:r>
          </a:p>
          <a:p>
            <a:pPr>
              <a:buClr>
                <a:srgbClr val="80686F"/>
              </a:buClr>
            </a:pPr>
            <a:r>
              <a:rPr lang="de-DE" dirty="0" smtClean="0"/>
              <a:t>Schlechte </a:t>
            </a:r>
            <a:r>
              <a:rPr lang="de-DE" dirty="0"/>
              <a:t>Datenqualität </a:t>
            </a:r>
            <a:r>
              <a:rPr lang="de-DE" dirty="0">
                <a:sym typeface="Wingdings" panose="05000000000000000000" pitchFamily="2" charset="2"/>
              </a:rPr>
              <a:t> Schiefstände bei Dokumenten  Mehrarbeit, Ärger, Frustration</a:t>
            </a:r>
            <a:endParaRPr lang="de-DE" dirty="0"/>
          </a:p>
          <a:p>
            <a:pPr>
              <a:buClr>
                <a:srgbClr val="80686F"/>
              </a:buClr>
            </a:pPr>
            <a:r>
              <a:rPr lang="de-DE" dirty="0"/>
              <a:t>DSGVO-Konformität</a:t>
            </a:r>
          </a:p>
          <a:p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323629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640960" cy="360040"/>
          </a:xfrm>
        </p:spPr>
        <p:txBody>
          <a:bodyPr/>
          <a:lstStyle/>
          <a:p>
            <a:r>
              <a:rPr lang="de-DE" dirty="0"/>
              <a:t>Prozesse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21BFC2C-8D3B-4F52-A6ED-46D8F14E971F}"/>
              </a:ext>
            </a:extLst>
          </p:cNvPr>
          <p:cNvGrpSpPr/>
          <p:nvPr/>
        </p:nvGrpSpPr>
        <p:grpSpPr>
          <a:xfrm>
            <a:off x="150931" y="1479126"/>
            <a:ext cx="4308773" cy="4401636"/>
            <a:chOff x="2310736" y="1327748"/>
            <a:chExt cx="5152032" cy="5420979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0736" y="1327748"/>
              <a:ext cx="5152032" cy="5420979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F0FCCAB-2052-4339-B0D2-949DF2FC6B57}"/>
                </a:ext>
              </a:extLst>
            </p:cNvPr>
            <p:cNvSpPr txBox="1"/>
            <p:nvPr/>
          </p:nvSpPr>
          <p:spPr>
            <a:xfrm>
              <a:off x="2654504" y="1327748"/>
              <a:ext cx="936104" cy="554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dirty="0"/>
                <a:t>1.</a:t>
              </a:r>
              <a:endParaRPr lang="en-GB" sz="2800" dirty="0"/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09899728-3D48-414F-AE6E-322B0C510FF8}"/>
              </a:ext>
            </a:extLst>
          </p:cNvPr>
          <p:cNvGrpSpPr/>
          <p:nvPr/>
        </p:nvGrpSpPr>
        <p:grpSpPr>
          <a:xfrm>
            <a:off x="4119712" y="1710824"/>
            <a:ext cx="5024288" cy="3878416"/>
            <a:chOff x="1848516" y="1296739"/>
            <a:chExt cx="6448649" cy="4686429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6B2554F8-6714-4471-A547-09115B7D4E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5" r="2074" b="2923"/>
            <a:stretch/>
          </p:blipFill>
          <p:spPr>
            <a:xfrm>
              <a:off x="1848516" y="1538829"/>
              <a:ext cx="6448649" cy="4444339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F2BCF240-1D53-4713-866D-AA95D5051ACF}"/>
                </a:ext>
              </a:extLst>
            </p:cNvPr>
            <p:cNvSpPr txBox="1"/>
            <p:nvPr/>
          </p:nvSpPr>
          <p:spPr>
            <a:xfrm>
              <a:off x="2702048" y="1296739"/>
              <a:ext cx="9128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dirty="0"/>
                <a:t>2.</a:t>
              </a:r>
              <a:endParaRPr lang="en-GB" sz="2800" dirty="0"/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50169CAF-01DD-475D-B7CD-B858346A38B6}"/>
              </a:ext>
            </a:extLst>
          </p:cNvPr>
          <p:cNvGrpSpPr/>
          <p:nvPr/>
        </p:nvGrpSpPr>
        <p:grpSpPr>
          <a:xfrm>
            <a:off x="2018420" y="908720"/>
            <a:ext cx="5532596" cy="5558772"/>
            <a:chOff x="2063740" y="1038580"/>
            <a:chExt cx="5532596" cy="5558772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867B44FD-26FD-42A0-A323-FA3D8106706F}"/>
                </a:ext>
              </a:extLst>
            </p:cNvPr>
            <p:cNvGrpSpPr/>
            <p:nvPr/>
          </p:nvGrpSpPr>
          <p:grpSpPr>
            <a:xfrm>
              <a:off x="2063740" y="1344270"/>
              <a:ext cx="5532596" cy="5253082"/>
              <a:chOff x="6298128" y="1711112"/>
              <a:chExt cx="5846544" cy="5157192"/>
            </a:xfrm>
          </p:grpSpPr>
          <p:pic>
            <p:nvPicPr>
              <p:cNvPr id="6" name="Grafik 5">
                <a:extLst>
                  <a:ext uri="{FF2B5EF4-FFF2-40B4-BE49-F238E27FC236}">
                    <a16:creationId xmlns:a16="http://schemas.microsoft.com/office/drawing/2014/main" id="{932CE48E-3DD1-4608-8B49-A6D2119D301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98128" y="1711112"/>
                <a:ext cx="5846544" cy="5157192"/>
              </a:xfrm>
              <a:prstGeom prst="rect">
                <a:avLst/>
              </a:prstGeom>
            </p:spPr>
          </p:pic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FB8342B1-37EE-40BF-89B7-6B02748C4E14}"/>
                  </a:ext>
                </a:extLst>
              </p:cNvPr>
              <p:cNvSpPr/>
              <p:nvPr/>
            </p:nvSpPr>
            <p:spPr>
              <a:xfrm>
                <a:off x="7765470" y="1711112"/>
                <a:ext cx="706794" cy="1337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9FD9514D-8605-4861-846C-D404BB49A351}"/>
                  </a:ext>
                </a:extLst>
              </p:cNvPr>
              <p:cNvSpPr/>
              <p:nvPr/>
            </p:nvSpPr>
            <p:spPr>
              <a:xfrm>
                <a:off x="6472566" y="5229200"/>
                <a:ext cx="487530" cy="720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D51C01D9-12D8-4793-8410-C0E3C0062EAC}"/>
                </a:ext>
              </a:extLst>
            </p:cNvPr>
            <p:cNvSpPr txBox="1"/>
            <p:nvPr/>
          </p:nvSpPr>
          <p:spPr>
            <a:xfrm>
              <a:off x="2501673" y="1038580"/>
              <a:ext cx="9128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dirty="0"/>
                <a:t>3.</a:t>
              </a:r>
              <a:endParaRPr lang="en-GB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29317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73AA07B-E1B0-4C45-9A38-956A8A9B7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65" y="1124744"/>
            <a:ext cx="9217024" cy="360040"/>
          </a:xfrm>
        </p:spPr>
        <p:txBody>
          <a:bodyPr/>
          <a:lstStyle/>
          <a:p>
            <a:r>
              <a:rPr lang="de-AT" dirty="0"/>
              <a:t>Intelligente Ressourcennutzung durch Zentralisierung</a:t>
            </a:r>
            <a:br>
              <a:rPr lang="de-AT" dirty="0"/>
            </a:br>
            <a:endParaRPr lang="en-GB" b="0" i="1" dirty="0"/>
          </a:p>
        </p:txBody>
      </p:sp>
      <p:pic>
        <p:nvPicPr>
          <p:cNvPr id="5" name="Grafik 4" descr="Benutzer">
            <a:extLst>
              <a:ext uri="{FF2B5EF4-FFF2-40B4-BE49-F238E27FC236}">
                <a16:creationId xmlns:a16="http://schemas.microsoft.com/office/drawing/2014/main" id="{62F5C75E-A5C4-4ED2-933C-1AC23DA5E3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83494" y="3239722"/>
            <a:ext cx="480358" cy="480358"/>
          </a:xfrm>
          <a:prstGeom prst="rect">
            <a:avLst/>
          </a:prstGeom>
        </p:spPr>
      </p:pic>
      <p:pic>
        <p:nvPicPr>
          <p:cNvPr id="6" name="Grafik 5" descr="Benutzer">
            <a:extLst>
              <a:ext uri="{FF2B5EF4-FFF2-40B4-BE49-F238E27FC236}">
                <a16:creationId xmlns:a16="http://schemas.microsoft.com/office/drawing/2014/main" id="{203750B1-FCE4-47A1-988C-EB1A14003E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50398" y="3828459"/>
            <a:ext cx="480358" cy="480358"/>
          </a:xfrm>
          <a:prstGeom prst="rect">
            <a:avLst/>
          </a:prstGeom>
        </p:spPr>
      </p:pic>
      <p:pic>
        <p:nvPicPr>
          <p:cNvPr id="7" name="Grafik 6" descr="Benutzer">
            <a:extLst>
              <a:ext uri="{FF2B5EF4-FFF2-40B4-BE49-F238E27FC236}">
                <a16:creationId xmlns:a16="http://schemas.microsoft.com/office/drawing/2014/main" id="{02992567-6F75-46DC-8D0D-EB84232968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27664" y="2995658"/>
            <a:ext cx="480358" cy="480358"/>
          </a:xfrm>
          <a:prstGeom prst="rect">
            <a:avLst/>
          </a:prstGeom>
        </p:spPr>
      </p:pic>
      <p:sp>
        <p:nvSpPr>
          <p:cNvPr id="8" name="Scrollen: horizontal 7">
            <a:extLst>
              <a:ext uri="{FF2B5EF4-FFF2-40B4-BE49-F238E27FC236}">
                <a16:creationId xmlns:a16="http://schemas.microsoft.com/office/drawing/2014/main" id="{FD69400F-2519-4266-908C-F87D95175B9F}"/>
              </a:ext>
            </a:extLst>
          </p:cNvPr>
          <p:cNvSpPr/>
          <p:nvPr/>
        </p:nvSpPr>
        <p:spPr>
          <a:xfrm>
            <a:off x="323528" y="4288549"/>
            <a:ext cx="1230964" cy="675692"/>
          </a:xfrm>
          <a:prstGeom prst="horizontalScroll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900" dirty="0"/>
              <a:t>Organisation</a:t>
            </a:r>
            <a:endParaRPr lang="en-GB" sz="900" dirty="0"/>
          </a:p>
        </p:txBody>
      </p:sp>
      <p:sp>
        <p:nvSpPr>
          <p:cNvPr id="9" name="Scrollen: horizontal 8">
            <a:extLst>
              <a:ext uri="{FF2B5EF4-FFF2-40B4-BE49-F238E27FC236}">
                <a16:creationId xmlns:a16="http://schemas.microsoft.com/office/drawing/2014/main" id="{331F0C7C-ED0E-4E09-BA77-7F667FFAAD21}"/>
              </a:ext>
            </a:extLst>
          </p:cNvPr>
          <p:cNvSpPr/>
          <p:nvPr/>
        </p:nvSpPr>
        <p:spPr>
          <a:xfrm>
            <a:off x="3150074" y="4123342"/>
            <a:ext cx="1230965" cy="675692"/>
          </a:xfrm>
          <a:prstGeom prst="horizontalScroll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900" dirty="0"/>
              <a:t>Raumressourcen</a:t>
            </a:r>
            <a:endParaRPr lang="en-GB" sz="900" dirty="0"/>
          </a:p>
        </p:txBody>
      </p:sp>
      <p:sp>
        <p:nvSpPr>
          <p:cNvPr id="10" name="Scrollen: horizontal 9">
            <a:extLst>
              <a:ext uri="{FF2B5EF4-FFF2-40B4-BE49-F238E27FC236}">
                <a16:creationId xmlns:a16="http://schemas.microsoft.com/office/drawing/2014/main" id="{313A2197-A662-45F7-AC38-47A23F370008}"/>
              </a:ext>
            </a:extLst>
          </p:cNvPr>
          <p:cNvSpPr/>
          <p:nvPr/>
        </p:nvSpPr>
        <p:spPr>
          <a:xfrm>
            <a:off x="2196235" y="5368784"/>
            <a:ext cx="1368152" cy="675692"/>
          </a:xfrm>
          <a:prstGeom prst="horizontalScroll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900" dirty="0"/>
              <a:t>Kontaktverzeichnis</a:t>
            </a:r>
            <a:endParaRPr lang="en-GB" sz="900" dirty="0"/>
          </a:p>
        </p:txBody>
      </p:sp>
      <p:sp>
        <p:nvSpPr>
          <p:cNvPr id="11" name="Scrollen: horizontal 10">
            <a:extLst>
              <a:ext uri="{FF2B5EF4-FFF2-40B4-BE49-F238E27FC236}">
                <a16:creationId xmlns:a16="http://schemas.microsoft.com/office/drawing/2014/main" id="{59B7CC32-0965-4B61-A1C7-7E64837AFE23}"/>
              </a:ext>
            </a:extLst>
          </p:cNvPr>
          <p:cNvSpPr/>
          <p:nvPr/>
        </p:nvSpPr>
        <p:spPr>
          <a:xfrm>
            <a:off x="2555776" y="1838510"/>
            <a:ext cx="1368152" cy="675692"/>
          </a:xfrm>
          <a:prstGeom prst="horizontalScroll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900" dirty="0"/>
              <a:t>Equipment</a:t>
            </a:r>
            <a:endParaRPr lang="en-GB" sz="900" dirty="0"/>
          </a:p>
        </p:txBody>
      </p:sp>
      <p:sp>
        <p:nvSpPr>
          <p:cNvPr id="13" name="Scrollen: horizontal 12">
            <a:extLst>
              <a:ext uri="{FF2B5EF4-FFF2-40B4-BE49-F238E27FC236}">
                <a16:creationId xmlns:a16="http://schemas.microsoft.com/office/drawing/2014/main" id="{818AC052-30F7-408D-A213-7639F1D9CF88}"/>
              </a:ext>
            </a:extLst>
          </p:cNvPr>
          <p:cNvSpPr/>
          <p:nvPr/>
        </p:nvSpPr>
        <p:spPr>
          <a:xfrm>
            <a:off x="339517" y="2124861"/>
            <a:ext cx="1230965" cy="675692"/>
          </a:xfrm>
          <a:prstGeom prst="horizontalScroll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900" dirty="0"/>
              <a:t>Marketing</a:t>
            </a:r>
            <a:endParaRPr lang="en-GB" sz="900" dirty="0"/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830FA864-7092-4862-B6BE-7C45B0E469E9}"/>
              </a:ext>
            </a:extLst>
          </p:cNvPr>
          <p:cNvCxnSpPr>
            <a:cxnSpLocks/>
            <a:stCxn id="5" idx="0"/>
            <a:endCxn id="13" idx="2"/>
          </p:cNvCxnSpPr>
          <p:nvPr/>
        </p:nvCxnSpPr>
        <p:spPr>
          <a:xfrm flipH="1" flipV="1">
            <a:off x="955000" y="2716092"/>
            <a:ext cx="568673" cy="523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6AE718CD-E69E-43AB-A647-1EEC36CE7843}"/>
              </a:ext>
            </a:extLst>
          </p:cNvPr>
          <p:cNvCxnSpPr>
            <a:cxnSpLocks/>
            <a:stCxn id="5" idx="0"/>
            <a:endCxn id="11" idx="2"/>
          </p:cNvCxnSpPr>
          <p:nvPr/>
        </p:nvCxnSpPr>
        <p:spPr>
          <a:xfrm flipV="1">
            <a:off x="1523673" y="2429741"/>
            <a:ext cx="1716179" cy="8099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E378899A-D83B-42D9-91F9-C764C0A378AE}"/>
              </a:ext>
            </a:extLst>
          </p:cNvPr>
          <p:cNvCxnSpPr>
            <a:cxnSpLocks/>
            <a:stCxn id="5" idx="0"/>
            <a:endCxn id="8" idx="0"/>
          </p:cNvCxnSpPr>
          <p:nvPr/>
        </p:nvCxnSpPr>
        <p:spPr>
          <a:xfrm flipH="1">
            <a:off x="939010" y="3239722"/>
            <a:ext cx="584663" cy="1133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E3EBDF51-EEE6-48AE-822F-13D2E12364E2}"/>
              </a:ext>
            </a:extLst>
          </p:cNvPr>
          <p:cNvCxnSpPr>
            <a:cxnSpLocks/>
            <a:stCxn id="6" idx="0"/>
            <a:endCxn id="9" idx="1"/>
          </p:cNvCxnSpPr>
          <p:nvPr/>
        </p:nvCxnSpPr>
        <p:spPr>
          <a:xfrm>
            <a:off x="2490577" y="3828459"/>
            <a:ext cx="659497" cy="632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F43946A3-D3F3-4D7B-84FC-008ACF6B378F}"/>
              </a:ext>
            </a:extLst>
          </p:cNvPr>
          <p:cNvCxnSpPr>
            <a:cxnSpLocks/>
            <a:stCxn id="6" idx="0"/>
            <a:endCxn id="11" idx="2"/>
          </p:cNvCxnSpPr>
          <p:nvPr/>
        </p:nvCxnSpPr>
        <p:spPr>
          <a:xfrm flipV="1">
            <a:off x="2490577" y="2429741"/>
            <a:ext cx="749275" cy="1398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6A0137FD-9365-4596-B620-6C0B7D6A57D8}"/>
              </a:ext>
            </a:extLst>
          </p:cNvPr>
          <p:cNvCxnSpPr>
            <a:cxnSpLocks/>
          </p:cNvCxnSpPr>
          <p:nvPr/>
        </p:nvCxnSpPr>
        <p:spPr>
          <a:xfrm>
            <a:off x="2570901" y="3656176"/>
            <a:ext cx="478603" cy="1810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48">
            <a:extLst>
              <a:ext uri="{FF2B5EF4-FFF2-40B4-BE49-F238E27FC236}">
                <a16:creationId xmlns:a16="http://schemas.microsoft.com/office/drawing/2014/main" id="{9B73569D-7FBD-4F5F-A773-A405CBB08F6D}"/>
              </a:ext>
            </a:extLst>
          </p:cNvPr>
          <p:cNvCxnSpPr>
            <a:cxnSpLocks/>
            <a:stCxn id="6" idx="0"/>
            <a:endCxn id="8" idx="3"/>
          </p:cNvCxnSpPr>
          <p:nvPr/>
        </p:nvCxnSpPr>
        <p:spPr>
          <a:xfrm flipH="1">
            <a:off x="1554492" y="3828459"/>
            <a:ext cx="936085" cy="7979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mit Pfeil 52">
            <a:extLst>
              <a:ext uri="{FF2B5EF4-FFF2-40B4-BE49-F238E27FC236}">
                <a16:creationId xmlns:a16="http://schemas.microsoft.com/office/drawing/2014/main" id="{21E2556B-66F1-4844-9B0C-D576337DC70E}"/>
              </a:ext>
            </a:extLst>
          </p:cNvPr>
          <p:cNvCxnSpPr>
            <a:cxnSpLocks/>
            <a:stCxn id="7" idx="0"/>
            <a:endCxn id="11" idx="2"/>
          </p:cNvCxnSpPr>
          <p:nvPr/>
        </p:nvCxnSpPr>
        <p:spPr>
          <a:xfrm flipV="1">
            <a:off x="3167843" y="2429741"/>
            <a:ext cx="72009" cy="5659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mit Pfeil 56">
            <a:extLst>
              <a:ext uri="{FF2B5EF4-FFF2-40B4-BE49-F238E27FC236}">
                <a16:creationId xmlns:a16="http://schemas.microsoft.com/office/drawing/2014/main" id="{A2B84E15-16DB-41D7-97D7-F614B3BFBC95}"/>
              </a:ext>
            </a:extLst>
          </p:cNvPr>
          <p:cNvCxnSpPr>
            <a:cxnSpLocks/>
            <a:stCxn id="7" idx="0"/>
            <a:endCxn id="9" idx="0"/>
          </p:cNvCxnSpPr>
          <p:nvPr/>
        </p:nvCxnSpPr>
        <p:spPr>
          <a:xfrm>
            <a:off x="3167843" y="2995658"/>
            <a:ext cx="597714" cy="12121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mit Pfeil 59">
            <a:extLst>
              <a:ext uri="{FF2B5EF4-FFF2-40B4-BE49-F238E27FC236}">
                <a16:creationId xmlns:a16="http://schemas.microsoft.com/office/drawing/2014/main" id="{BC528926-59C9-41DD-8E96-D995C57D6CDE}"/>
              </a:ext>
            </a:extLst>
          </p:cNvPr>
          <p:cNvCxnSpPr>
            <a:cxnSpLocks/>
            <a:stCxn id="7" idx="0"/>
            <a:endCxn id="10" idx="0"/>
          </p:cNvCxnSpPr>
          <p:nvPr/>
        </p:nvCxnSpPr>
        <p:spPr>
          <a:xfrm flipH="1">
            <a:off x="2880311" y="2995658"/>
            <a:ext cx="287532" cy="2457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mit Pfeil 74">
            <a:extLst>
              <a:ext uri="{FF2B5EF4-FFF2-40B4-BE49-F238E27FC236}">
                <a16:creationId xmlns:a16="http://schemas.microsoft.com/office/drawing/2014/main" id="{0A3AAEE1-A9B1-42CB-92C4-6420CEA8097F}"/>
              </a:ext>
            </a:extLst>
          </p:cNvPr>
          <p:cNvCxnSpPr>
            <a:cxnSpLocks/>
            <a:stCxn id="5" idx="0"/>
            <a:endCxn id="6" idx="0"/>
          </p:cNvCxnSpPr>
          <p:nvPr/>
        </p:nvCxnSpPr>
        <p:spPr>
          <a:xfrm>
            <a:off x="1523673" y="3239722"/>
            <a:ext cx="966904" cy="5887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mit Pfeil 78">
            <a:extLst>
              <a:ext uri="{FF2B5EF4-FFF2-40B4-BE49-F238E27FC236}">
                <a16:creationId xmlns:a16="http://schemas.microsoft.com/office/drawing/2014/main" id="{DB8B5CF7-DAB4-44C5-A264-D8E45099281B}"/>
              </a:ext>
            </a:extLst>
          </p:cNvPr>
          <p:cNvCxnSpPr>
            <a:cxnSpLocks/>
            <a:stCxn id="5" idx="0"/>
            <a:endCxn id="10" idx="0"/>
          </p:cNvCxnSpPr>
          <p:nvPr/>
        </p:nvCxnSpPr>
        <p:spPr>
          <a:xfrm>
            <a:off x="1523673" y="3239722"/>
            <a:ext cx="1356638" cy="22135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mit Pfeil 81">
            <a:extLst>
              <a:ext uri="{FF2B5EF4-FFF2-40B4-BE49-F238E27FC236}">
                <a16:creationId xmlns:a16="http://schemas.microsoft.com/office/drawing/2014/main" id="{737A0D5E-4DF0-44FC-972F-C7A6D249A78D}"/>
              </a:ext>
            </a:extLst>
          </p:cNvPr>
          <p:cNvCxnSpPr>
            <a:cxnSpLocks/>
            <a:stCxn id="9" idx="0"/>
            <a:endCxn id="11" idx="2"/>
          </p:cNvCxnSpPr>
          <p:nvPr/>
        </p:nvCxnSpPr>
        <p:spPr>
          <a:xfrm flipH="1" flipV="1">
            <a:off x="3239852" y="2429741"/>
            <a:ext cx="525705" cy="1778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Gerade Verbindung mit Pfeil 103">
            <a:extLst>
              <a:ext uri="{FF2B5EF4-FFF2-40B4-BE49-F238E27FC236}">
                <a16:creationId xmlns:a16="http://schemas.microsoft.com/office/drawing/2014/main" id="{CC41CF08-B808-4BD8-BE68-F351AE69AFD7}"/>
              </a:ext>
            </a:extLst>
          </p:cNvPr>
          <p:cNvCxnSpPr>
            <a:cxnSpLocks/>
            <a:stCxn id="7" idx="0"/>
            <a:endCxn id="13" idx="3"/>
          </p:cNvCxnSpPr>
          <p:nvPr/>
        </p:nvCxnSpPr>
        <p:spPr>
          <a:xfrm flipH="1" flipV="1">
            <a:off x="1570482" y="2462707"/>
            <a:ext cx="1597361" cy="532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" name="Grafik 108" descr="Netzwerk">
            <a:extLst>
              <a:ext uri="{FF2B5EF4-FFF2-40B4-BE49-F238E27FC236}">
                <a16:creationId xmlns:a16="http://schemas.microsoft.com/office/drawing/2014/main" id="{7BD70242-9940-4ED5-83B0-35DBCC3017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77322" y="4069482"/>
            <a:ext cx="914400" cy="914400"/>
          </a:xfrm>
          <a:prstGeom prst="rect">
            <a:avLst/>
          </a:prstGeom>
        </p:spPr>
      </p:pic>
      <p:sp>
        <p:nvSpPr>
          <p:cNvPr id="110" name="Scrollen: horizontal 109">
            <a:extLst>
              <a:ext uri="{FF2B5EF4-FFF2-40B4-BE49-F238E27FC236}">
                <a16:creationId xmlns:a16="http://schemas.microsoft.com/office/drawing/2014/main" id="{39E4704A-1DA7-4E80-8E2B-C06D48FB659B}"/>
              </a:ext>
            </a:extLst>
          </p:cNvPr>
          <p:cNvSpPr/>
          <p:nvPr/>
        </p:nvSpPr>
        <p:spPr>
          <a:xfrm>
            <a:off x="7373745" y="4273383"/>
            <a:ext cx="1230965" cy="675692"/>
          </a:xfrm>
          <a:prstGeom prst="horizontalScroll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900" dirty="0"/>
              <a:t>Raumressourcen</a:t>
            </a:r>
            <a:endParaRPr lang="en-GB" sz="900" dirty="0"/>
          </a:p>
        </p:txBody>
      </p:sp>
      <p:sp>
        <p:nvSpPr>
          <p:cNvPr id="127" name="Scrollen: horizontal 126">
            <a:extLst>
              <a:ext uri="{FF2B5EF4-FFF2-40B4-BE49-F238E27FC236}">
                <a16:creationId xmlns:a16="http://schemas.microsoft.com/office/drawing/2014/main" id="{46BD63F7-B62D-4674-8AD9-77C703AC8C77}"/>
              </a:ext>
            </a:extLst>
          </p:cNvPr>
          <p:cNvSpPr/>
          <p:nvPr/>
        </p:nvSpPr>
        <p:spPr>
          <a:xfrm>
            <a:off x="5387330" y="4722366"/>
            <a:ext cx="1129148" cy="675692"/>
          </a:xfrm>
          <a:prstGeom prst="horizontalScroll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900" dirty="0"/>
              <a:t>Organisation</a:t>
            </a:r>
            <a:endParaRPr lang="en-GB" sz="900" dirty="0"/>
          </a:p>
        </p:txBody>
      </p:sp>
      <p:sp>
        <p:nvSpPr>
          <p:cNvPr id="128" name="Scrollen: horizontal 127">
            <a:extLst>
              <a:ext uri="{FF2B5EF4-FFF2-40B4-BE49-F238E27FC236}">
                <a16:creationId xmlns:a16="http://schemas.microsoft.com/office/drawing/2014/main" id="{0F3F38F6-C5C2-4951-8A1B-C7F63625C3BB}"/>
              </a:ext>
            </a:extLst>
          </p:cNvPr>
          <p:cNvSpPr/>
          <p:nvPr/>
        </p:nvSpPr>
        <p:spPr>
          <a:xfrm>
            <a:off x="7371669" y="5045178"/>
            <a:ext cx="1233040" cy="675692"/>
          </a:xfrm>
          <a:prstGeom prst="horizontalScroll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900" dirty="0"/>
              <a:t>Kontaktverzeichnis</a:t>
            </a:r>
            <a:endParaRPr lang="en-GB" sz="900" dirty="0"/>
          </a:p>
        </p:txBody>
      </p:sp>
      <p:sp>
        <p:nvSpPr>
          <p:cNvPr id="129" name="Scrollen: horizontal 128">
            <a:extLst>
              <a:ext uri="{FF2B5EF4-FFF2-40B4-BE49-F238E27FC236}">
                <a16:creationId xmlns:a16="http://schemas.microsoft.com/office/drawing/2014/main" id="{6EB35717-2812-49B9-9E6C-E5DBF39F0552}"/>
              </a:ext>
            </a:extLst>
          </p:cNvPr>
          <p:cNvSpPr/>
          <p:nvPr/>
        </p:nvSpPr>
        <p:spPr>
          <a:xfrm>
            <a:off x="7371670" y="3487998"/>
            <a:ext cx="1233039" cy="675692"/>
          </a:xfrm>
          <a:prstGeom prst="horizontalScroll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900" dirty="0"/>
              <a:t>Equipment</a:t>
            </a:r>
            <a:endParaRPr lang="en-GB" sz="900" dirty="0"/>
          </a:p>
        </p:txBody>
      </p:sp>
      <p:sp>
        <p:nvSpPr>
          <p:cNvPr id="130" name="Scrollen: horizontal 129">
            <a:extLst>
              <a:ext uri="{FF2B5EF4-FFF2-40B4-BE49-F238E27FC236}">
                <a16:creationId xmlns:a16="http://schemas.microsoft.com/office/drawing/2014/main" id="{CD451CEF-6D3D-4FE6-BB9B-F8F2B7AF9D63}"/>
              </a:ext>
            </a:extLst>
          </p:cNvPr>
          <p:cNvSpPr/>
          <p:nvPr/>
        </p:nvSpPr>
        <p:spPr>
          <a:xfrm>
            <a:off x="5355716" y="3829272"/>
            <a:ext cx="1129149" cy="675692"/>
          </a:xfrm>
          <a:prstGeom prst="horizontalScroll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900" dirty="0"/>
              <a:t>Marketing</a:t>
            </a:r>
            <a:endParaRPr lang="en-GB" sz="900" dirty="0"/>
          </a:p>
        </p:txBody>
      </p:sp>
      <p:sp>
        <p:nvSpPr>
          <p:cNvPr id="131" name="Rechteck 130">
            <a:extLst>
              <a:ext uri="{FF2B5EF4-FFF2-40B4-BE49-F238E27FC236}">
                <a16:creationId xmlns:a16="http://schemas.microsoft.com/office/drawing/2014/main" id="{2320ECC7-78A2-4418-85A2-4651A365C5F2}"/>
              </a:ext>
            </a:extLst>
          </p:cNvPr>
          <p:cNvSpPr/>
          <p:nvPr/>
        </p:nvSpPr>
        <p:spPr>
          <a:xfrm>
            <a:off x="5292080" y="3386247"/>
            <a:ext cx="3384638" cy="24910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2" name="Grafik 131" descr="Benutzer">
            <a:extLst>
              <a:ext uri="{FF2B5EF4-FFF2-40B4-BE49-F238E27FC236}">
                <a16:creationId xmlns:a16="http://schemas.microsoft.com/office/drawing/2014/main" id="{A8049E2B-CD49-4FDD-91AF-1D2803609A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10855" y="2263101"/>
            <a:ext cx="704867" cy="704867"/>
          </a:xfrm>
          <a:prstGeom prst="rect">
            <a:avLst/>
          </a:prstGeom>
        </p:spPr>
      </p:pic>
      <p:pic>
        <p:nvPicPr>
          <p:cNvPr id="133" name="Grafik 132" descr="Benutzer">
            <a:extLst>
              <a:ext uri="{FF2B5EF4-FFF2-40B4-BE49-F238E27FC236}">
                <a16:creationId xmlns:a16="http://schemas.microsoft.com/office/drawing/2014/main" id="{9D21AB3F-04F3-4F4D-AD17-6122E99E38A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66802" y="2242174"/>
            <a:ext cx="704867" cy="704867"/>
          </a:xfrm>
          <a:prstGeom prst="rect">
            <a:avLst/>
          </a:prstGeom>
        </p:spPr>
      </p:pic>
      <p:pic>
        <p:nvPicPr>
          <p:cNvPr id="134" name="Grafik 133" descr="Benutzer">
            <a:extLst>
              <a:ext uri="{FF2B5EF4-FFF2-40B4-BE49-F238E27FC236}">
                <a16:creationId xmlns:a16="http://schemas.microsoft.com/office/drawing/2014/main" id="{1701B9B9-360E-4BEA-8366-9FF161A5DBB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35755" y="2242174"/>
            <a:ext cx="704867" cy="704867"/>
          </a:xfrm>
          <a:prstGeom prst="rect">
            <a:avLst/>
          </a:prstGeom>
        </p:spPr>
      </p:pic>
      <p:cxnSp>
        <p:nvCxnSpPr>
          <p:cNvPr id="148" name="Gerade Verbindung mit Pfeil 147">
            <a:extLst>
              <a:ext uri="{FF2B5EF4-FFF2-40B4-BE49-F238E27FC236}">
                <a16:creationId xmlns:a16="http://schemas.microsoft.com/office/drawing/2014/main" id="{D64DC86A-FF71-4615-B808-42DA573F9A1F}"/>
              </a:ext>
            </a:extLst>
          </p:cNvPr>
          <p:cNvCxnSpPr>
            <a:cxnSpLocks/>
            <a:stCxn id="132" idx="2"/>
          </p:cNvCxnSpPr>
          <p:nvPr/>
        </p:nvCxnSpPr>
        <p:spPr>
          <a:xfrm>
            <a:off x="6063289" y="2967968"/>
            <a:ext cx="0" cy="439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Gerade Verbindung mit Pfeil 150">
            <a:extLst>
              <a:ext uri="{FF2B5EF4-FFF2-40B4-BE49-F238E27FC236}">
                <a16:creationId xmlns:a16="http://schemas.microsoft.com/office/drawing/2014/main" id="{848D95ED-0824-4583-AE06-A7BD6FCC9FBF}"/>
              </a:ext>
            </a:extLst>
          </p:cNvPr>
          <p:cNvCxnSpPr>
            <a:cxnSpLocks/>
          </p:cNvCxnSpPr>
          <p:nvPr/>
        </p:nvCxnSpPr>
        <p:spPr>
          <a:xfrm>
            <a:off x="7019235" y="2958858"/>
            <a:ext cx="0" cy="439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Gerade Verbindung mit Pfeil 151">
            <a:extLst>
              <a:ext uri="{FF2B5EF4-FFF2-40B4-BE49-F238E27FC236}">
                <a16:creationId xmlns:a16="http://schemas.microsoft.com/office/drawing/2014/main" id="{74FEC095-7F5C-420A-80BA-C49D96803C84}"/>
              </a:ext>
            </a:extLst>
          </p:cNvPr>
          <p:cNvCxnSpPr>
            <a:cxnSpLocks/>
          </p:cNvCxnSpPr>
          <p:nvPr/>
        </p:nvCxnSpPr>
        <p:spPr>
          <a:xfrm>
            <a:off x="8010689" y="2937411"/>
            <a:ext cx="0" cy="439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E54DB3E1-D107-4656-A3D0-F457330261F0}"/>
              </a:ext>
            </a:extLst>
          </p:cNvPr>
          <p:cNvSpPr txBox="1"/>
          <p:nvPr/>
        </p:nvSpPr>
        <p:spPr>
          <a:xfrm>
            <a:off x="339517" y="148478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i="1" dirty="0"/>
              <a:t>vorher</a:t>
            </a:r>
            <a:endParaRPr lang="en-GB" i="1" dirty="0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A0952FFD-0611-41A4-87B4-40B2C6421E90}"/>
              </a:ext>
            </a:extLst>
          </p:cNvPr>
          <p:cNvSpPr txBox="1"/>
          <p:nvPr/>
        </p:nvSpPr>
        <p:spPr>
          <a:xfrm>
            <a:off x="5081599" y="155465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i="1" dirty="0"/>
              <a:t>nachher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6703525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10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2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Aktueller Stand – </a:t>
            </a:r>
            <a:r>
              <a:rPr lang="de-DE" dirty="0" err="1"/>
              <a:t>Lessons</a:t>
            </a:r>
            <a:r>
              <a:rPr lang="de-DE" dirty="0"/>
              <a:t> </a:t>
            </a:r>
            <a:r>
              <a:rPr lang="de-DE" dirty="0" err="1"/>
              <a:t>Learned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296738" y="1557338"/>
            <a:ext cx="8667750" cy="4824412"/>
          </a:xfrm>
        </p:spPr>
        <p:txBody>
          <a:bodyPr/>
          <a:lstStyle/>
          <a:p>
            <a:r>
              <a:rPr lang="de-DE" dirty="0"/>
              <a:t>Strategie wird hinterfragt</a:t>
            </a:r>
          </a:p>
          <a:p>
            <a:r>
              <a:rPr lang="de-DE" dirty="0"/>
              <a:t>Relevante Prozesse werden überarbeitet </a:t>
            </a:r>
            <a:r>
              <a:rPr lang="de-DE" dirty="0">
                <a:sym typeface="Wingdings" panose="05000000000000000000" pitchFamily="2" charset="2"/>
              </a:rPr>
              <a:t> Prozessmanagement als Kernthema</a:t>
            </a:r>
          </a:p>
          <a:p>
            <a:r>
              <a:rPr lang="de-DE" dirty="0">
                <a:sym typeface="Wingdings" panose="05000000000000000000" pitchFamily="2" charset="2"/>
              </a:rPr>
              <a:t>Notwendige Strukturen werden geschaffen  Anpassung Aufbauorganisation als Voraussetzung</a:t>
            </a:r>
          </a:p>
          <a:p>
            <a:r>
              <a:rPr lang="de-DE" dirty="0"/>
              <a:t>Zusätzliche Personalressourcen notwendig (plus 2-3 VZÄ!) </a:t>
            </a:r>
            <a:r>
              <a:rPr lang="de-DE" dirty="0">
                <a:sym typeface="Wingdings" panose="05000000000000000000" pitchFamily="2" charset="2"/>
              </a:rPr>
              <a:t> Kosteneinsparung durch Digitalisierung nicht immer möglich</a:t>
            </a:r>
          </a:p>
          <a:p>
            <a:r>
              <a:rPr lang="de-DE" dirty="0">
                <a:sym typeface="Wingdings" panose="05000000000000000000" pitchFamily="2" charset="2"/>
              </a:rPr>
              <a:t>Laufende Informations- und Sensibilisierungsmaßnahmen  Mitarbeitende müssen </a:t>
            </a:r>
            <a:r>
              <a:rPr lang="de-DE" dirty="0" smtClean="0">
                <a:sym typeface="Wingdings" panose="05000000000000000000" pitchFamily="2" charset="2"/>
              </a:rPr>
              <a:t>überzeugt werden</a:t>
            </a:r>
            <a:endParaRPr lang="de-DE" dirty="0"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Technische Umsetzung momentan ein Randthema  Digitale Transformation ist kein (ausschließliches) IT-Thema!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95298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41D5B7E-18EA-4DC1-AC40-D4D4D6FD7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/>
            <a:r>
              <a:rPr lang="de-AT" sz="1800" dirty="0"/>
              <a:t/>
            </a:r>
            <a:br>
              <a:rPr lang="de-AT" sz="1800" dirty="0"/>
            </a:br>
            <a:endParaRPr lang="de-AT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8F039A8-6A8D-4472-95E9-8DC1CA145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006898"/>
            <a:ext cx="7772400" cy="1500187"/>
          </a:xfrm>
          <a:gradFill>
            <a:gsLst>
              <a:gs pos="19000">
                <a:srgbClr val="E2001A">
                  <a:lumMod val="85000"/>
                </a:srgbClr>
              </a:gs>
              <a:gs pos="80000">
                <a:srgbClr val="CDB883"/>
              </a:gs>
            </a:gsLst>
          </a:gradFill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b="1" dirty="0"/>
              <a:t>Kammer der </a:t>
            </a:r>
            <a:r>
              <a:rPr lang="de-DE" b="1" dirty="0" err="1"/>
              <a:t>ZiviltechnikerInnen</a:t>
            </a:r>
            <a:r>
              <a:rPr lang="de-DE" b="1" dirty="0"/>
              <a:t> | </a:t>
            </a:r>
            <a:r>
              <a:rPr lang="de-DE" b="1" dirty="0" err="1"/>
              <a:t>Arch+Ing</a:t>
            </a:r>
            <a:endParaRPr lang="de-DE" b="1" dirty="0"/>
          </a:p>
          <a:p>
            <a:pPr>
              <a:spcBef>
                <a:spcPts val="0"/>
              </a:spcBef>
            </a:pPr>
            <a:r>
              <a:rPr lang="de-DE" b="1" dirty="0"/>
              <a:t>Tirol und Vorarlberg</a:t>
            </a:r>
            <a:r>
              <a:rPr lang="de-AT" b="1" dirty="0"/>
              <a:t> | Digitale Baueinreichung</a:t>
            </a:r>
          </a:p>
        </p:txBody>
      </p:sp>
    </p:spTree>
    <p:extLst>
      <p:ext uri="{BB962C8B-B14F-4D97-AF65-F5344CB8AC3E}">
        <p14:creationId xmlns:p14="http://schemas.microsoft.com/office/powerpoint/2010/main" val="16630020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41D5B7E-18EA-4DC1-AC40-D4D4D6FD7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/>
            <a:r>
              <a:rPr lang="de-DE" sz="1800" dirty="0"/>
              <a:t>Digitale Transformation in der </a:t>
            </a:r>
            <a:r>
              <a:rPr lang="de-DE" sz="1800" dirty="0" err="1"/>
              <a:t>öff</a:t>
            </a:r>
            <a:r>
              <a:rPr lang="de-DE" sz="1800" dirty="0"/>
              <a:t>. Verwaltung – Einleitung und Rahmen</a:t>
            </a:r>
            <a:endParaRPr lang="de-AT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8F039A8-6A8D-4472-95E9-8DC1CA145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006898"/>
            <a:ext cx="7772400" cy="1500187"/>
          </a:xfrm>
          <a:gradFill>
            <a:gsLst>
              <a:gs pos="19000">
                <a:srgbClr val="E2001A">
                  <a:lumMod val="85000"/>
                </a:srgbClr>
              </a:gs>
              <a:gs pos="80000">
                <a:srgbClr val="CDB883"/>
              </a:gs>
            </a:gsLst>
          </a:gradFill>
        </p:spPr>
        <p:txBody>
          <a:bodyPr/>
          <a:lstStyle/>
          <a:p>
            <a:r>
              <a:rPr lang="de-AT" b="1" dirty="0"/>
              <a:t>Teil 1 – Dr. Christian Mayr</a:t>
            </a:r>
          </a:p>
        </p:txBody>
      </p:sp>
    </p:spTree>
    <p:extLst>
      <p:ext uri="{BB962C8B-B14F-4D97-AF65-F5344CB8AC3E}">
        <p14:creationId xmlns:p14="http://schemas.microsoft.com/office/powerpoint/2010/main" val="14132028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088740"/>
            <a:ext cx="7707585" cy="545611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Digitale Baueinreichung – Zielsetzung 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23528" y="1557338"/>
            <a:ext cx="8667750" cy="4824412"/>
          </a:xfrm>
        </p:spPr>
        <p:txBody>
          <a:bodyPr/>
          <a:lstStyle/>
          <a:p>
            <a:pPr lvl="0"/>
            <a:r>
              <a:rPr lang="de-DE" dirty="0"/>
              <a:t>Verwaltungsvereinfachung</a:t>
            </a:r>
          </a:p>
          <a:p>
            <a:pPr lvl="1"/>
            <a:r>
              <a:rPr lang="de-DE" dirty="0"/>
              <a:t>Reduktion manueller Tätigkeiten</a:t>
            </a:r>
          </a:p>
          <a:p>
            <a:pPr lvl="1"/>
            <a:r>
              <a:rPr lang="de-DE" dirty="0"/>
              <a:t>Wegfall des Scannens</a:t>
            </a:r>
          </a:p>
          <a:p>
            <a:pPr lvl="1"/>
            <a:r>
              <a:rPr lang="de-DE" dirty="0"/>
              <a:t>Einheitliche Standards und Schnittstellen</a:t>
            </a:r>
          </a:p>
          <a:p>
            <a:pPr lvl="1"/>
            <a:r>
              <a:rPr lang="de-DE" dirty="0"/>
              <a:t>Dezentrale/parallele Bearbeitung</a:t>
            </a:r>
          </a:p>
          <a:p>
            <a:r>
              <a:rPr lang="de-DE" dirty="0"/>
              <a:t>Qualitätssteigerung</a:t>
            </a:r>
          </a:p>
          <a:p>
            <a:pPr lvl="1"/>
            <a:r>
              <a:rPr lang="de-DE" dirty="0"/>
              <a:t>Bessere Datenqualität durch automatisierte Datenübernahme und Überprüfung</a:t>
            </a:r>
          </a:p>
          <a:p>
            <a:pPr lvl="1"/>
            <a:r>
              <a:rPr lang="de-DE" dirty="0"/>
              <a:t>Aktuelle Dokumente und aktueller Status</a:t>
            </a:r>
          </a:p>
          <a:p>
            <a:pPr lvl="1"/>
            <a:r>
              <a:rPr lang="de-DE" dirty="0"/>
              <a:t>Versionierung bzw. Versionssicherheit</a:t>
            </a:r>
          </a:p>
          <a:p>
            <a:pPr lvl="0"/>
            <a:r>
              <a:rPr lang="de-DE" dirty="0"/>
              <a:t>Verfahrensbeschleunigung</a:t>
            </a:r>
          </a:p>
          <a:p>
            <a:pPr lvl="1"/>
            <a:r>
              <a:rPr lang="de-DE" dirty="0"/>
              <a:t>Transparenz</a:t>
            </a:r>
          </a:p>
          <a:p>
            <a:pPr lvl="1"/>
            <a:r>
              <a:rPr lang="de-DE" dirty="0"/>
              <a:t>Beschleunigung Dokumentensuche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35052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Szenario „Minimalvariante”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69A333-201E-40CF-AF84-8E5DFD0536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3999" cy="64677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B3E86EF-6031-42AB-830B-40F9D3A844BF}"/>
              </a:ext>
            </a:extLst>
          </p:cNvPr>
          <p:cNvSpPr/>
          <p:nvPr/>
        </p:nvSpPr>
        <p:spPr>
          <a:xfrm>
            <a:off x="683568" y="2579892"/>
            <a:ext cx="187220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100" b="1" dirty="0"/>
              <a:t>Identifizierung</a:t>
            </a:r>
            <a:r>
              <a:rPr lang="de-DE" sz="1100" dirty="0"/>
              <a:t> und </a:t>
            </a:r>
            <a:r>
              <a:rPr lang="de-DE" sz="1100" b="1" dirty="0"/>
              <a:t>Authentifizierung</a:t>
            </a:r>
            <a:r>
              <a:rPr lang="de-DE" sz="1100" dirty="0"/>
              <a:t> soweit notwendig</a:t>
            </a:r>
            <a:endParaRPr lang="en-GB" sz="11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100" b="1" dirty="0"/>
              <a:t>Online-Dateneingabe</a:t>
            </a:r>
            <a:endParaRPr lang="en-GB" sz="1100" b="1" dirty="0"/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GB" sz="1100" dirty="0" err="1"/>
              <a:t>Einheitliches</a:t>
            </a:r>
            <a:r>
              <a:rPr lang="en-GB" sz="1100" dirty="0"/>
              <a:t> </a:t>
            </a:r>
            <a:r>
              <a:rPr lang="en-GB" sz="1100" dirty="0" err="1"/>
              <a:t>Formular</a:t>
            </a:r>
            <a:r>
              <a:rPr lang="en-GB" sz="1100" dirty="0"/>
              <a:t> </a:t>
            </a:r>
            <a:r>
              <a:rPr lang="en-GB" sz="1100" dirty="0" err="1"/>
              <a:t>für</a:t>
            </a:r>
            <a:r>
              <a:rPr lang="en-GB" sz="1100" dirty="0"/>
              <a:t> </a:t>
            </a:r>
            <a:r>
              <a:rPr lang="en-GB" sz="1100" dirty="0" err="1"/>
              <a:t>alle</a:t>
            </a:r>
            <a:r>
              <a:rPr lang="en-GB" sz="1100" dirty="0"/>
              <a:t> </a:t>
            </a:r>
            <a:r>
              <a:rPr lang="en-GB" sz="1100" dirty="0" err="1"/>
              <a:t>Gemeinden</a:t>
            </a:r>
            <a:endParaRPr lang="en-GB" sz="1100" dirty="0"/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GB" sz="1100" dirty="0" err="1"/>
              <a:t>Übernahme</a:t>
            </a:r>
            <a:r>
              <a:rPr lang="en-GB" sz="1100" dirty="0"/>
              <a:t> </a:t>
            </a:r>
            <a:r>
              <a:rPr lang="en-GB" sz="1100" dirty="0" err="1"/>
              <a:t>aus</a:t>
            </a:r>
            <a:r>
              <a:rPr lang="en-GB" sz="1100" dirty="0"/>
              <a:t> </a:t>
            </a:r>
            <a:r>
              <a:rPr lang="en-GB" sz="1100" dirty="0" err="1"/>
              <a:t>Vorsystemen</a:t>
            </a:r>
            <a:endParaRPr lang="en-GB" sz="1100" dirty="0"/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GB" sz="1100" dirty="0" err="1"/>
              <a:t>Übermittlung</a:t>
            </a:r>
            <a:r>
              <a:rPr lang="en-GB" sz="1100" dirty="0"/>
              <a:t> von digital </a:t>
            </a:r>
            <a:r>
              <a:rPr lang="en-GB" sz="1100" dirty="0" err="1"/>
              <a:t>signierten</a:t>
            </a:r>
            <a:r>
              <a:rPr lang="en-GB" sz="1100" dirty="0"/>
              <a:t> </a:t>
            </a:r>
            <a:r>
              <a:rPr lang="en-GB" sz="1100" dirty="0" err="1"/>
              <a:t>Plänen</a:t>
            </a:r>
            <a:r>
              <a:rPr lang="en-GB" sz="1100" dirty="0"/>
              <a:t> (</a:t>
            </a:r>
            <a:r>
              <a:rPr lang="en-GB" sz="1100" dirty="0" err="1"/>
              <a:t>eine</a:t>
            </a:r>
            <a:r>
              <a:rPr lang="en-GB" sz="1100" dirty="0"/>
              <a:t> Version in Papier)</a:t>
            </a:r>
            <a:endParaRPr lang="de-AT" sz="1100" dirty="0"/>
          </a:p>
        </p:txBody>
      </p:sp>
    </p:spTree>
    <p:extLst>
      <p:ext uri="{BB962C8B-B14F-4D97-AF65-F5344CB8AC3E}">
        <p14:creationId xmlns:p14="http://schemas.microsoft.com/office/powerpoint/2010/main" val="32212858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Szenario „Minimalvariante”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69A333-201E-40CF-AF84-8E5DFD0536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3999" cy="64677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5C69A9-42BB-44C7-8F84-2B44A9404A5D}"/>
              </a:ext>
            </a:extLst>
          </p:cNvPr>
          <p:cNvSpPr/>
          <p:nvPr/>
        </p:nvSpPr>
        <p:spPr>
          <a:xfrm>
            <a:off x="3491880" y="2579338"/>
            <a:ext cx="1971091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100" b="1" dirty="0"/>
              <a:t>Datenabgleich</a:t>
            </a:r>
            <a:r>
              <a:rPr lang="de-DE" sz="1100" dirty="0"/>
              <a:t> mit Registern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de-DE" sz="1100" dirty="0"/>
              <a:t>ZMR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de-DE" sz="1100" dirty="0"/>
              <a:t>Grundbuch und Firmenbuch im Bedarfsfall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100" dirty="0"/>
              <a:t>Datenübernahme in Fachanwendung (k5-Verfahren/Acta Nova/…)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100" dirty="0"/>
              <a:t>Elektronische Bekanntmachung (Bildschirm/Homepage)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100" dirty="0"/>
              <a:t>Ladung und Bescheidzustellung über Zustellserver (duale Zustellung)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100" dirty="0"/>
              <a:t>Bauverhandlung mit Hybridakten (elektronisch und Papier) oder digital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100" dirty="0"/>
              <a:t>Austausch mit Externen Partnern (Bundesdenkmalamt) </a:t>
            </a:r>
            <a:r>
              <a:rPr lang="de-DE" sz="1100" dirty="0">
                <a:sym typeface="Wingdings" panose="05000000000000000000" pitchFamily="2" charset="2"/>
              </a:rPr>
              <a:t> offen</a:t>
            </a:r>
            <a:endParaRPr lang="de-DE" sz="11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3E86EF-6031-42AB-830B-40F9D3A844BF}"/>
              </a:ext>
            </a:extLst>
          </p:cNvPr>
          <p:cNvSpPr/>
          <p:nvPr/>
        </p:nvSpPr>
        <p:spPr>
          <a:xfrm>
            <a:off x="683568" y="2579892"/>
            <a:ext cx="187220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100" b="1" dirty="0">
                <a:solidFill>
                  <a:schemeClr val="bg1">
                    <a:lumMod val="65000"/>
                  </a:schemeClr>
                </a:solidFill>
              </a:rPr>
              <a:t>Identifizierung</a:t>
            </a:r>
            <a:r>
              <a:rPr lang="de-DE" sz="1100" dirty="0">
                <a:solidFill>
                  <a:schemeClr val="bg1">
                    <a:lumMod val="65000"/>
                  </a:schemeClr>
                </a:solidFill>
              </a:rPr>
              <a:t> und </a:t>
            </a:r>
            <a:r>
              <a:rPr lang="de-DE" sz="1100" b="1" dirty="0">
                <a:solidFill>
                  <a:schemeClr val="bg1">
                    <a:lumMod val="65000"/>
                  </a:schemeClr>
                </a:solidFill>
              </a:rPr>
              <a:t>Authentifizierung</a:t>
            </a:r>
            <a:r>
              <a:rPr lang="de-DE" sz="1100" dirty="0">
                <a:solidFill>
                  <a:schemeClr val="bg1">
                    <a:lumMod val="65000"/>
                  </a:schemeClr>
                </a:solidFill>
              </a:rPr>
              <a:t> soweit notwendig</a:t>
            </a:r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100" b="1" dirty="0">
                <a:solidFill>
                  <a:schemeClr val="bg1">
                    <a:lumMod val="65000"/>
                  </a:schemeClr>
                </a:solidFill>
              </a:rPr>
              <a:t>Online-Dateneingabe</a:t>
            </a:r>
            <a:endParaRPr lang="en-GB" sz="1100" b="1" dirty="0">
              <a:solidFill>
                <a:schemeClr val="bg1">
                  <a:lumMod val="65000"/>
                </a:schemeClr>
              </a:solidFill>
            </a:endParaRP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Einheitliches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Formular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für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alle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Gemeinden</a:t>
            </a:r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Übernahme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aus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Vorsystemen</a:t>
            </a:r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Übermittlung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 von digital </a:t>
            </a: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signierten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Plänen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eine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 Version in Papier)</a:t>
            </a:r>
            <a:endParaRPr lang="de-AT" sz="11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8483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Szenario „Minimalvariante”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69A333-201E-40CF-AF84-8E5DFD0536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3999" cy="64677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5C69A9-42BB-44C7-8F84-2B44A9404A5D}"/>
              </a:ext>
            </a:extLst>
          </p:cNvPr>
          <p:cNvSpPr/>
          <p:nvPr/>
        </p:nvSpPr>
        <p:spPr>
          <a:xfrm>
            <a:off x="3491880" y="2579338"/>
            <a:ext cx="1971091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100" b="1" dirty="0">
                <a:solidFill>
                  <a:schemeClr val="bg1">
                    <a:lumMod val="65000"/>
                  </a:schemeClr>
                </a:solidFill>
              </a:rPr>
              <a:t>Datenabgleich</a:t>
            </a:r>
            <a:r>
              <a:rPr lang="de-DE" sz="1100" dirty="0">
                <a:solidFill>
                  <a:schemeClr val="bg1">
                    <a:lumMod val="65000"/>
                  </a:schemeClr>
                </a:solidFill>
              </a:rPr>
              <a:t> mit Registern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de-DE" sz="1100" dirty="0">
                <a:solidFill>
                  <a:schemeClr val="bg1">
                    <a:lumMod val="65000"/>
                  </a:schemeClr>
                </a:solidFill>
              </a:rPr>
              <a:t>ZMR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de-DE" sz="1100" dirty="0">
                <a:solidFill>
                  <a:schemeClr val="bg1">
                    <a:lumMod val="65000"/>
                  </a:schemeClr>
                </a:solidFill>
              </a:rPr>
              <a:t>Grundbuch und Firmenbuch im Bedarfsfall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1">
                    <a:lumMod val="65000"/>
                  </a:schemeClr>
                </a:solidFill>
              </a:rPr>
              <a:t>Datenübernahme in Fachanwendung (k5-Verfahren/Acta Nova/…)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1">
                    <a:lumMod val="65000"/>
                  </a:schemeClr>
                </a:solidFill>
              </a:rPr>
              <a:t>Elektronische Bekanntmachung (Bildschirm/Homepage)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1">
                    <a:lumMod val="65000"/>
                  </a:schemeClr>
                </a:solidFill>
              </a:rPr>
              <a:t>Ladung und Bescheidzustellung über Zustellserver (duale Zustellung)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1">
                    <a:lumMod val="65000"/>
                  </a:schemeClr>
                </a:solidFill>
              </a:rPr>
              <a:t>Bauverhandlung mit Hybridakten (elektronisch und Papier) oder digital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bg1">
                    <a:lumMod val="65000"/>
                  </a:schemeClr>
                </a:solidFill>
              </a:rPr>
              <a:t>Austausch mit Externen Partnern (Bundesdenkmalamt) </a:t>
            </a:r>
            <a:r>
              <a:rPr lang="de-DE" sz="11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 offen</a:t>
            </a:r>
            <a:endParaRPr lang="de-DE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3E86EF-6031-42AB-830B-40F9D3A844BF}"/>
              </a:ext>
            </a:extLst>
          </p:cNvPr>
          <p:cNvSpPr/>
          <p:nvPr/>
        </p:nvSpPr>
        <p:spPr>
          <a:xfrm>
            <a:off x="683568" y="2579892"/>
            <a:ext cx="187220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100" b="1" dirty="0">
                <a:solidFill>
                  <a:schemeClr val="bg1">
                    <a:lumMod val="65000"/>
                  </a:schemeClr>
                </a:solidFill>
              </a:rPr>
              <a:t>Identifizierung</a:t>
            </a:r>
            <a:r>
              <a:rPr lang="de-DE" sz="1100" dirty="0">
                <a:solidFill>
                  <a:schemeClr val="bg1">
                    <a:lumMod val="65000"/>
                  </a:schemeClr>
                </a:solidFill>
              </a:rPr>
              <a:t> und </a:t>
            </a:r>
            <a:r>
              <a:rPr lang="de-DE" sz="1100" b="1" dirty="0">
                <a:solidFill>
                  <a:schemeClr val="bg1">
                    <a:lumMod val="65000"/>
                  </a:schemeClr>
                </a:solidFill>
              </a:rPr>
              <a:t>Authentifizierung</a:t>
            </a:r>
            <a:r>
              <a:rPr lang="de-DE" sz="1100" dirty="0">
                <a:solidFill>
                  <a:schemeClr val="bg1">
                    <a:lumMod val="65000"/>
                  </a:schemeClr>
                </a:solidFill>
              </a:rPr>
              <a:t> soweit notwendig</a:t>
            </a:r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100" b="1" dirty="0">
                <a:solidFill>
                  <a:schemeClr val="bg1">
                    <a:lumMod val="65000"/>
                  </a:schemeClr>
                </a:solidFill>
              </a:rPr>
              <a:t>Online-Dateneingabe</a:t>
            </a:r>
            <a:endParaRPr lang="en-GB" sz="1100" b="1" dirty="0">
              <a:solidFill>
                <a:schemeClr val="bg1">
                  <a:lumMod val="65000"/>
                </a:schemeClr>
              </a:solidFill>
            </a:endParaRP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Einheitliches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Formular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für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alle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Gemeinden</a:t>
            </a:r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Übernahme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aus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Vorsystemen</a:t>
            </a:r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Übermittlung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 von digital </a:t>
            </a: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signierten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Plänen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eine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 Version in Papier)</a:t>
            </a:r>
            <a:endParaRPr lang="de-AT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FEE944-A03C-493D-AC7C-FB4A8E6218ED}"/>
              </a:ext>
            </a:extLst>
          </p:cNvPr>
          <p:cNvSpPr/>
          <p:nvPr/>
        </p:nvSpPr>
        <p:spPr>
          <a:xfrm>
            <a:off x="6300192" y="2579338"/>
            <a:ext cx="187220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100" b="1" dirty="0">
                <a:sym typeface="Wingdings" panose="05000000000000000000" pitchFamily="2" charset="2"/>
              </a:rPr>
              <a:t>Digitale Signatur </a:t>
            </a:r>
            <a:r>
              <a:rPr lang="de-DE" sz="1100" dirty="0">
                <a:sym typeface="Wingdings" panose="05000000000000000000" pitchFamily="2" charset="2"/>
              </a:rPr>
              <a:t>anstelle des Erledigungsstempels</a:t>
            </a:r>
            <a:endParaRPr lang="en-GB" sz="11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100" dirty="0">
                <a:sym typeface="Wingdings" panose="05000000000000000000" pitchFamily="2" charset="2"/>
              </a:rPr>
              <a:t>Duale Zustellung des Bescheids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8643653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Sonstige Überlegungen</a:t>
            </a:r>
          </a:p>
        </p:txBody>
      </p:sp>
      <p:sp>
        <p:nvSpPr>
          <p:cNvPr id="4" name="Wolkenförmige Legende 3"/>
          <p:cNvSpPr/>
          <p:nvPr/>
        </p:nvSpPr>
        <p:spPr>
          <a:xfrm>
            <a:off x="326716" y="1412776"/>
            <a:ext cx="3312368" cy="2016224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/>
              <a:t>Datendrehscheibe für alle Informationen mit Grundstücksbezug</a:t>
            </a:r>
          </a:p>
        </p:txBody>
      </p:sp>
      <p:sp>
        <p:nvSpPr>
          <p:cNvPr id="5" name="Wolkenförmige Legende 4"/>
          <p:cNvSpPr/>
          <p:nvPr/>
        </p:nvSpPr>
        <p:spPr>
          <a:xfrm flipH="1">
            <a:off x="5649691" y="1196082"/>
            <a:ext cx="3159968" cy="2016224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/>
              <a:t>Abwicklung des Bauverfahrens über zentrale Anwendung</a:t>
            </a:r>
          </a:p>
        </p:txBody>
      </p:sp>
      <p:sp>
        <p:nvSpPr>
          <p:cNvPr id="6" name="Wolkenförmige Legende 5"/>
          <p:cNvSpPr/>
          <p:nvPr/>
        </p:nvSpPr>
        <p:spPr>
          <a:xfrm>
            <a:off x="3647259" y="1427803"/>
            <a:ext cx="1872208" cy="1296144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/>
              <a:t>BIM</a:t>
            </a:r>
          </a:p>
        </p:txBody>
      </p:sp>
      <p:sp>
        <p:nvSpPr>
          <p:cNvPr id="7" name="Wolkenförmige Legende 6"/>
          <p:cNvSpPr/>
          <p:nvPr/>
        </p:nvSpPr>
        <p:spPr>
          <a:xfrm>
            <a:off x="3143203" y="4441107"/>
            <a:ext cx="2880320" cy="2008928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/>
              <a:t>Techn. Unterstützung in Vorprojektphase </a:t>
            </a:r>
            <a:r>
              <a:rPr lang="de-DE" sz="1600" dirty="0">
                <a:sym typeface="Wingdings" panose="05000000000000000000" pitchFamily="2" charset="2"/>
              </a:rPr>
              <a:t> iterativer Prozess</a:t>
            </a:r>
            <a:endParaRPr lang="de-DE" sz="1600" dirty="0"/>
          </a:p>
        </p:txBody>
      </p:sp>
      <p:sp>
        <p:nvSpPr>
          <p:cNvPr id="8" name="Wolkenförmige Legende 7"/>
          <p:cNvSpPr/>
          <p:nvPr/>
        </p:nvSpPr>
        <p:spPr>
          <a:xfrm>
            <a:off x="6084101" y="2996952"/>
            <a:ext cx="2799928" cy="2054144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/>
              <a:t>Elektronische Einsichtnahme für Berechtigte</a:t>
            </a:r>
          </a:p>
        </p:txBody>
      </p:sp>
      <p:sp>
        <p:nvSpPr>
          <p:cNvPr id="9" name="Wolkenförmige Legende 8"/>
          <p:cNvSpPr/>
          <p:nvPr/>
        </p:nvSpPr>
        <p:spPr>
          <a:xfrm flipH="1">
            <a:off x="199478" y="4441107"/>
            <a:ext cx="2998325" cy="1944216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/>
              <a:t>Austausch-</a:t>
            </a:r>
            <a:r>
              <a:rPr lang="de-DE" sz="1600" dirty="0" err="1"/>
              <a:t>plattform</a:t>
            </a:r>
            <a:r>
              <a:rPr lang="de-DE" sz="1600" dirty="0"/>
              <a:t> für Projektpartner</a:t>
            </a:r>
          </a:p>
        </p:txBody>
      </p:sp>
      <p:sp>
        <p:nvSpPr>
          <p:cNvPr id="10" name="Wolkenförmige Legende 9"/>
          <p:cNvSpPr/>
          <p:nvPr/>
        </p:nvSpPr>
        <p:spPr>
          <a:xfrm flipH="1">
            <a:off x="3419872" y="2780928"/>
            <a:ext cx="2952328" cy="1514693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/>
              <a:t>Elektronische Vorprüfung</a:t>
            </a:r>
          </a:p>
        </p:txBody>
      </p:sp>
      <p:sp>
        <p:nvSpPr>
          <p:cNvPr id="11" name="Wolkenförmige Legende 10"/>
          <p:cNvSpPr/>
          <p:nvPr/>
        </p:nvSpPr>
        <p:spPr>
          <a:xfrm>
            <a:off x="1151060" y="3107031"/>
            <a:ext cx="2722969" cy="1661267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/>
              <a:t>Automatischer Vergleich Planversionen</a:t>
            </a:r>
          </a:p>
        </p:txBody>
      </p:sp>
      <p:sp>
        <p:nvSpPr>
          <p:cNvPr id="12" name="Wolkenförmige Legende 11"/>
          <p:cNvSpPr/>
          <p:nvPr/>
        </p:nvSpPr>
        <p:spPr>
          <a:xfrm>
            <a:off x="6169511" y="4820327"/>
            <a:ext cx="2722969" cy="1661267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/>
              <a:t>Statusnachverfolgung push/pull</a:t>
            </a:r>
          </a:p>
        </p:txBody>
      </p:sp>
    </p:spTree>
    <p:extLst>
      <p:ext uri="{BB962C8B-B14F-4D97-AF65-F5344CB8AC3E}">
        <p14:creationId xmlns:p14="http://schemas.microsoft.com/office/powerpoint/2010/main" val="3062374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565" y="692696"/>
            <a:ext cx="4200869" cy="405110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32" y="1478014"/>
            <a:ext cx="6384032" cy="419350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5455" y="1478014"/>
            <a:ext cx="7620645" cy="4076534"/>
          </a:xfrm>
          <a:prstGeom prst="rect">
            <a:avLst/>
          </a:prstGeom>
        </p:spPr>
      </p:pic>
      <p:pic>
        <p:nvPicPr>
          <p:cNvPr id="4" name="Inhaltsplatzhalter 3"/>
          <p:cNvPicPr>
            <a:picLocks noGrp="1" noChangeAspect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>
          <a:xfrm>
            <a:off x="971894" y="3333742"/>
            <a:ext cx="7200212" cy="356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215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Herausforderungen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23528" y="1557338"/>
            <a:ext cx="8667750" cy="4824412"/>
          </a:xfrm>
        </p:spPr>
        <p:txBody>
          <a:bodyPr/>
          <a:lstStyle/>
          <a:p>
            <a:r>
              <a:rPr lang="de-DE" dirty="0"/>
              <a:t>Gesetzliche Rahmenbedingungen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de-DE" dirty="0"/>
              <a:t>Notwendigkeit Papierpläne laut TBO </a:t>
            </a:r>
            <a:r>
              <a:rPr lang="de-DE" dirty="0">
                <a:sym typeface="Wingdings" panose="05000000000000000000" pitchFamily="2" charset="2"/>
              </a:rPr>
              <a:t> Anpassung/Klarstellung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de-DE" dirty="0">
                <a:sym typeface="Wingdings" panose="05000000000000000000" pitchFamily="2" charset="2"/>
              </a:rPr>
              <a:t>Flächendeckende Nutzung der rechtlichen Möglichkeiten</a:t>
            </a:r>
            <a:endParaRPr lang="de-DE" dirty="0"/>
          </a:p>
          <a:p>
            <a:r>
              <a:rPr lang="de-DE" dirty="0"/>
              <a:t>Standardisierung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de-DE" dirty="0"/>
              <a:t>Prozesse tlw. unterschiedlich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de-DE" dirty="0"/>
              <a:t>Unterschiedliche Interpretation gesetzliche Rahmenbedingungen (Identifizierung/Authentifizierung, Signatur, Zustellung,…)</a:t>
            </a:r>
          </a:p>
          <a:p>
            <a:r>
              <a:rPr lang="de-DE" dirty="0"/>
              <a:t>Sensibilisierung und Überzeugung Stakeholder</a:t>
            </a: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de-DE" dirty="0"/>
              <a:t>Große Skepsis bzgl. digitaler Pläne (Bauverhandlung!)</a:t>
            </a:r>
          </a:p>
          <a:p>
            <a:r>
              <a:rPr lang="de-DE" dirty="0"/>
              <a:t>Akzeptanz </a:t>
            </a:r>
            <a:r>
              <a:rPr lang="de-DE" dirty="0">
                <a:sym typeface="Wingdings" panose="05000000000000000000" pitchFamily="2" charset="2"/>
              </a:rPr>
              <a:t> Annahme durch </a:t>
            </a:r>
            <a:r>
              <a:rPr lang="de-DE" dirty="0" err="1">
                <a:sym typeface="Wingdings" panose="05000000000000000000" pitchFamily="2" charset="2"/>
              </a:rPr>
              <a:t>BürgerInnen</a:t>
            </a:r>
            <a:endParaRPr lang="de-DE" dirty="0">
              <a:sym typeface="Wingdings" panose="05000000000000000000" pitchFamily="2" charset="2"/>
            </a:endParaRPr>
          </a:p>
          <a:p>
            <a:pPr lvl="1">
              <a:buSzPct val="150000"/>
              <a:buFont typeface="Wingdings" panose="05000000000000000000" pitchFamily="2" charset="2"/>
              <a:buChar char="§"/>
            </a:pPr>
            <a:r>
              <a:rPr lang="de-DE" dirty="0">
                <a:sym typeface="Wingdings" panose="05000000000000000000" pitchFamily="2" charset="2"/>
              </a:rPr>
              <a:t>Betroffene Berufsgruppen als Promotoren</a:t>
            </a:r>
            <a:endParaRPr lang="de-DE" dirty="0"/>
          </a:p>
          <a:p>
            <a:pPr lvl="1"/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51304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516B747-9098-4B8E-995A-8586DDAE4D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Universität | Automatisierung Belegverarbeitung</a:t>
            </a:r>
          </a:p>
        </p:txBody>
      </p:sp>
    </p:spTree>
    <p:extLst>
      <p:ext uri="{BB962C8B-B14F-4D97-AF65-F5344CB8AC3E}">
        <p14:creationId xmlns:p14="http://schemas.microsoft.com/office/powerpoint/2010/main" val="42925279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EC09FB5-57AB-4FED-A450-F9DFEC907F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AT" b="1" dirty="0"/>
              <a:t>Ausgangssituation</a:t>
            </a:r>
          </a:p>
          <a:p>
            <a:pPr lvl="1"/>
            <a:r>
              <a:rPr lang="de-AT" dirty="0"/>
              <a:t>(Externe) Personen stellen PDF-Antrag auf Rückvergütung von Auslagen</a:t>
            </a:r>
          </a:p>
          <a:p>
            <a:pPr lvl="1"/>
            <a:r>
              <a:rPr lang="de-AT" dirty="0"/>
              <a:t>Manuelle Erfassung durch Buchhaltung (Belegdetails + RE-Scan)</a:t>
            </a:r>
          </a:p>
          <a:p>
            <a:pPr lvl="1"/>
            <a:r>
              <a:rPr lang="de-AT" dirty="0"/>
              <a:t>Sachliche Prüfung durch (dezentrale) Dienststellen</a:t>
            </a:r>
          </a:p>
          <a:p>
            <a:pPr lvl="1"/>
            <a:r>
              <a:rPr lang="de-AT" dirty="0"/>
              <a:t>Geringere Workflowunterstützung</a:t>
            </a:r>
          </a:p>
          <a:p>
            <a:pPr lvl="1"/>
            <a:r>
              <a:rPr lang="de-AT" dirty="0"/>
              <a:t>Minimaler Automatisierungsgrad</a:t>
            </a:r>
          </a:p>
          <a:p>
            <a:pPr lvl="1"/>
            <a:endParaRPr lang="de-AT" dirty="0"/>
          </a:p>
          <a:p>
            <a:r>
              <a:rPr lang="de-AT" b="1" dirty="0"/>
              <a:t>Zielsetzung</a:t>
            </a:r>
          </a:p>
          <a:p>
            <a:pPr lvl="1"/>
            <a:r>
              <a:rPr lang="de-AT" dirty="0"/>
              <a:t>Auslagerung der Erfassung durch Self-Service der Antragstellerinnen</a:t>
            </a:r>
          </a:p>
          <a:p>
            <a:pPr lvl="1"/>
            <a:r>
              <a:rPr lang="de-AT" dirty="0"/>
              <a:t>Erhöhter Automatisierungsgrad bei Workflowverwaltung &amp; -steuerung</a:t>
            </a:r>
          </a:p>
          <a:p>
            <a:pPr lvl="1"/>
            <a:r>
              <a:rPr lang="de-AT" dirty="0"/>
              <a:t>Erhöhung der Durchlaufzeit des Erstattungsprozesses </a:t>
            </a:r>
          </a:p>
          <a:p>
            <a:pPr lvl="1"/>
            <a:r>
              <a:rPr lang="de-AT" dirty="0"/>
              <a:t>Verbesserte Nachvollziehbarkeit &amp; Dokumentation</a:t>
            </a:r>
          </a:p>
          <a:p>
            <a:pPr lvl="1"/>
            <a:endParaRPr lang="de-AT" dirty="0"/>
          </a:p>
          <a:p>
            <a:pPr lvl="1"/>
            <a:endParaRPr lang="de-AT" dirty="0"/>
          </a:p>
          <a:p>
            <a:pPr lvl="1"/>
            <a:endParaRPr lang="de-AT" dirty="0"/>
          </a:p>
          <a:p>
            <a:pPr lvl="1"/>
            <a:endParaRPr lang="de-AT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A080AB1-3812-4A02-B7C6-599B755EE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Ausgangssituation &amp; Zielsetzung</a:t>
            </a:r>
          </a:p>
        </p:txBody>
      </p:sp>
    </p:spTree>
    <p:extLst>
      <p:ext uri="{BB962C8B-B14F-4D97-AF65-F5344CB8AC3E}">
        <p14:creationId xmlns:p14="http://schemas.microsoft.com/office/powerpoint/2010/main" val="30674553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27D0CE8-EF86-4287-9F62-8A96372FFE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638175" lvl="1" indent="-45720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+mj-lt"/>
              <a:buAutoNum type="arabicPeriod"/>
              <a:tabLst>
                <a:tab pos="630238" algn="l"/>
              </a:tabLst>
              <a:defRPr/>
            </a:pP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Etablierung durchgängiger Prozess-Standards</a:t>
            </a:r>
          </a:p>
          <a:p>
            <a:pPr marL="638175" lvl="1" indent="-45720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+mj-lt"/>
              <a:buAutoNum type="arabicPeriod"/>
              <a:tabLst>
                <a:tab pos="630238" algn="l"/>
              </a:tabLst>
              <a:defRPr/>
            </a:pP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Sicherstellung einer hohen Datenqualität </a:t>
            </a:r>
          </a:p>
          <a:p>
            <a:pPr marL="638175" lvl="1" indent="-45720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+mj-lt"/>
              <a:buAutoNum type="arabicPeriod"/>
              <a:tabLst>
                <a:tab pos="630238" algn="l"/>
              </a:tabLst>
              <a:defRPr/>
            </a:pP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Userfreundlichkeit</a:t>
            </a:r>
          </a:p>
          <a:p>
            <a:pPr marL="1095375" lvl="2" indent="-45720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tabLst>
                <a:tab pos="630238" algn="l"/>
              </a:tabLst>
              <a:defRPr/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niederschwelliger Zugang</a:t>
            </a:r>
          </a:p>
          <a:p>
            <a:pPr marL="1095375" lvl="2" indent="-45720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tabLst>
                <a:tab pos="630238" algn="l"/>
              </a:tabLst>
              <a:defRPr/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breite Akzeptanz durch die UserInnen</a:t>
            </a:r>
          </a:p>
          <a:p>
            <a:pPr marL="1095375" lvl="2" indent="-45720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tabLst>
                <a:tab pos="630238" algn="l"/>
              </a:tabLst>
              <a:defRPr/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Die Anwendung kann in allen Prozessschritten auf/über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mobile Endgeräte 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(Tablet, Smartphone) vollumfänglich bedient und genutzt werden.</a:t>
            </a:r>
          </a:p>
          <a:p>
            <a:pPr marL="1095375" lvl="2" indent="-45720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tabLst>
                <a:tab pos="630238" algn="l"/>
              </a:tabLst>
              <a:defRPr/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Schnittstelle zu SAP</a:t>
            </a:r>
          </a:p>
          <a:p>
            <a:pPr marL="638175" lvl="1" indent="-45720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+mj-lt"/>
              <a:buAutoNum type="arabicPeriod"/>
              <a:tabLst>
                <a:tab pos="630238" algn="l"/>
              </a:tabLst>
              <a:defRPr/>
            </a:pP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Sicherstellung einer effizienten Abwicklung für Buchhaltung</a:t>
            </a:r>
          </a:p>
          <a:p>
            <a:pPr marL="0" indent="0">
              <a:lnSpc>
                <a:spcPct val="150000"/>
              </a:lnSpc>
              <a:buNone/>
            </a:pPr>
            <a:endParaRPr lang="de-AT" sz="2400" dirty="0">
              <a:solidFill>
                <a:schemeClr val="bg1">
                  <a:lumMod val="50000"/>
                </a:schemeClr>
              </a:solidFill>
            </a:endParaRPr>
          </a:p>
          <a:p>
            <a:endParaRPr lang="de-AT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9B97FCB-C023-4367-8F96-323E9AC47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Prämissen</a:t>
            </a:r>
          </a:p>
        </p:txBody>
      </p:sp>
    </p:spTree>
    <p:extLst>
      <p:ext uri="{BB962C8B-B14F-4D97-AF65-F5344CB8AC3E}">
        <p14:creationId xmlns:p14="http://schemas.microsoft.com/office/powerpoint/2010/main" val="10304252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ung 3"/>
          <p:cNvGrpSpPr/>
          <p:nvPr/>
        </p:nvGrpSpPr>
        <p:grpSpPr>
          <a:xfrm>
            <a:off x="251521" y="908721"/>
            <a:ext cx="4392488" cy="3672408"/>
            <a:chOff x="928914" y="1840252"/>
            <a:chExt cx="5638217" cy="4684240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1369" y="1840252"/>
              <a:ext cx="5565762" cy="4407241"/>
            </a:xfrm>
            <a:prstGeom prst="rect">
              <a:avLst/>
            </a:prstGeom>
          </p:spPr>
        </p:pic>
        <p:sp>
          <p:nvSpPr>
            <p:cNvPr id="12" name="Textfeld 11"/>
            <p:cNvSpPr txBox="1"/>
            <p:nvPr/>
          </p:nvSpPr>
          <p:spPr>
            <a:xfrm>
              <a:off x="928914" y="6247493"/>
              <a:ext cx="55299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err="1">
                  <a:latin typeface="+mn-lt"/>
                </a:rPr>
                <a:t>Ix</a:t>
              </a:r>
              <a:r>
                <a:rPr lang="de-DE" sz="1200" dirty="0">
                  <a:latin typeface="+mn-lt"/>
                </a:rPr>
                <a:t> – Magazin für professionelle Informationstechnik, 03/2018</a:t>
              </a:r>
            </a:p>
          </p:txBody>
        </p:sp>
      </p:grpSp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922289"/>
            <a:ext cx="5514503" cy="171405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2894581"/>
            <a:ext cx="5923930" cy="362726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43624">
            <a:off x="794977" y="1344415"/>
            <a:ext cx="7074536" cy="463775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40577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BC19759A-E552-4C3F-8331-31CC78CD2FC1}"/>
              </a:ext>
            </a:extLst>
          </p:cNvPr>
          <p:cNvSpPr/>
          <p:nvPr/>
        </p:nvSpPr>
        <p:spPr>
          <a:xfrm>
            <a:off x="1331640" y="2593054"/>
            <a:ext cx="7272808" cy="3788274"/>
          </a:xfrm>
          <a:prstGeom prst="roundRect">
            <a:avLst>
              <a:gd name="adj" fmla="val 597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69A0A4F-C2B6-4A32-8243-9D5036E2D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Prozesse</a:t>
            </a:r>
          </a:p>
        </p:txBody>
      </p:sp>
      <p:sp>
        <p:nvSpPr>
          <p:cNvPr id="6" name="Pfeil: Chevron 5">
            <a:extLst>
              <a:ext uri="{FF2B5EF4-FFF2-40B4-BE49-F238E27FC236}">
                <a16:creationId xmlns:a16="http://schemas.microsoft.com/office/drawing/2014/main" id="{F209F097-4E2F-4E6E-8BBB-18DE92D54BE2}"/>
              </a:ext>
            </a:extLst>
          </p:cNvPr>
          <p:cNvSpPr/>
          <p:nvPr/>
        </p:nvSpPr>
        <p:spPr>
          <a:xfrm>
            <a:off x="539550" y="1746240"/>
            <a:ext cx="2880000" cy="7200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 dirty="0">
                <a:solidFill>
                  <a:schemeClr val="bg1"/>
                </a:solidFill>
              </a:rPr>
              <a:t>Antrag online eingebracht</a:t>
            </a:r>
          </a:p>
        </p:txBody>
      </p:sp>
      <p:sp>
        <p:nvSpPr>
          <p:cNvPr id="10" name="Pfeil: Chevron 9">
            <a:extLst>
              <a:ext uri="{FF2B5EF4-FFF2-40B4-BE49-F238E27FC236}">
                <a16:creationId xmlns:a16="http://schemas.microsoft.com/office/drawing/2014/main" id="{6D1DFF2D-1B85-4D38-A696-355E0381C429}"/>
              </a:ext>
            </a:extLst>
          </p:cNvPr>
          <p:cNvSpPr/>
          <p:nvPr/>
        </p:nvSpPr>
        <p:spPr>
          <a:xfrm>
            <a:off x="1937610" y="2782582"/>
            <a:ext cx="2880000" cy="7200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 dirty="0">
                <a:solidFill>
                  <a:schemeClr val="bg1"/>
                </a:solidFill>
              </a:rPr>
              <a:t>Antrag fachlich geprüft</a:t>
            </a:r>
          </a:p>
        </p:txBody>
      </p:sp>
      <p:sp>
        <p:nvSpPr>
          <p:cNvPr id="11" name="Pfeil: Chevron 10">
            <a:extLst>
              <a:ext uri="{FF2B5EF4-FFF2-40B4-BE49-F238E27FC236}">
                <a16:creationId xmlns:a16="http://schemas.microsoft.com/office/drawing/2014/main" id="{6A090709-2595-4F68-A406-10E40281B10E}"/>
              </a:ext>
            </a:extLst>
          </p:cNvPr>
          <p:cNvSpPr/>
          <p:nvPr/>
        </p:nvSpPr>
        <p:spPr>
          <a:xfrm>
            <a:off x="3132000" y="3630841"/>
            <a:ext cx="2880000" cy="7200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 dirty="0">
                <a:solidFill>
                  <a:schemeClr val="bg1"/>
                </a:solidFill>
              </a:rPr>
              <a:t>Antrag </a:t>
            </a:r>
            <a:r>
              <a:rPr lang="de-AT" b="1" dirty="0" err="1">
                <a:solidFill>
                  <a:schemeClr val="bg1"/>
                </a:solidFill>
              </a:rPr>
              <a:t>buchhalt</a:t>
            </a:r>
            <a:r>
              <a:rPr lang="de-AT" b="1" dirty="0">
                <a:solidFill>
                  <a:schemeClr val="bg1"/>
                </a:solidFill>
              </a:rPr>
              <a:t>. geprüft </a:t>
            </a:r>
          </a:p>
        </p:txBody>
      </p:sp>
      <p:sp>
        <p:nvSpPr>
          <p:cNvPr id="12" name="Pfeil: Chevron 11">
            <a:extLst>
              <a:ext uri="{FF2B5EF4-FFF2-40B4-BE49-F238E27FC236}">
                <a16:creationId xmlns:a16="http://schemas.microsoft.com/office/drawing/2014/main" id="{B281AF6E-D754-447B-8AA6-27F303150B82}"/>
              </a:ext>
            </a:extLst>
          </p:cNvPr>
          <p:cNvSpPr/>
          <p:nvPr/>
        </p:nvSpPr>
        <p:spPr>
          <a:xfrm>
            <a:off x="4474282" y="4477655"/>
            <a:ext cx="2880000" cy="7200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 dirty="0">
                <a:solidFill>
                  <a:schemeClr val="bg1"/>
                </a:solidFill>
              </a:rPr>
              <a:t>Antrag </a:t>
            </a:r>
          </a:p>
          <a:p>
            <a:pPr algn="ctr"/>
            <a:r>
              <a:rPr lang="de-AT" b="1" dirty="0">
                <a:solidFill>
                  <a:schemeClr val="bg1"/>
                </a:solidFill>
              </a:rPr>
              <a:t>freigegeben</a:t>
            </a:r>
          </a:p>
        </p:txBody>
      </p:sp>
      <p:cxnSp>
        <p:nvCxnSpPr>
          <p:cNvPr id="15" name="Verbinder: gewinkelt 14">
            <a:extLst>
              <a:ext uri="{FF2B5EF4-FFF2-40B4-BE49-F238E27FC236}">
                <a16:creationId xmlns:a16="http://schemas.microsoft.com/office/drawing/2014/main" id="{F3685C8A-9390-46DB-9846-5B295113F29C}"/>
              </a:ext>
            </a:extLst>
          </p:cNvPr>
          <p:cNvCxnSpPr>
            <a:cxnSpLocks/>
            <a:stCxn id="6" idx="3"/>
            <a:endCxn id="13" idx="0"/>
          </p:cNvCxnSpPr>
          <p:nvPr/>
        </p:nvCxnSpPr>
        <p:spPr>
          <a:xfrm>
            <a:off x="3419550" y="2106240"/>
            <a:ext cx="1548494" cy="486814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C2A266B8-807E-4AAC-A301-0C8CB5BBF5AD}"/>
              </a:ext>
            </a:extLst>
          </p:cNvPr>
          <p:cNvSpPr txBox="1"/>
          <p:nvPr/>
        </p:nvSpPr>
        <p:spPr>
          <a:xfrm>
            <a:off x="3419872" y="1746241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accent1">
                    <a:lumMod val="50000"/>
                  </a:schemeClr>
                </a:solidFill>
              </a:rPr>
              <a:t>Statusverfolgung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C5418061-D295-4CAE-B1E7-17EC918261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90" y="1304171"/>
            <a:ext cx="360040" cy="36004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34CFAAFF-C04D-4E84-95A8-E1175C0B07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6" y="1566219"/>
            <a:ext cx="357124" cy="36004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409C89B6-A24C-4181-AE2E-233D800525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942" y="1526493"/>
            <a:ext cx="357124" cy="36004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1780C9F4-9EB3-44D1-8EBC-7076CA9B66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384" y="1293867"/>
            <a:ext cx="336571" cy="33657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ED397618-2818-4C5F-9B00-675E708599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538" y="6322113"/>
            <a:ext cx="389534" cy="392715"/>
          </a:xfrm>
          <a:prstGeom prst="rect">
            <a:avLst/>
          </a:prstGeom>
        </p:spPr>
      </p:pic>
      <p:sp>
        <p:nvSpPr>
          <p:cNvPr id="27" name="Pfeil: Chevron 26">
            <a:extLst>
              <a:ext uri="{FF2B5EF4-FFF2-40B4-BE49-F238E27FC236}">
                <a16:creationId xmlns:a16="http://schemas.microsoft.com/office/drawing/2014/main" id="{E14A6764-08C6-4BA9-B11F-CC89A95955D0}"/>
              </a:ext>
            </a:extLst>
          </p:cNvPr>
          <p:cNvSpPr/>
          <p:nvPr/>
        </p:nvSpPr>
        <p:spPr>
          <a:xfrm>
            <a:off x="5537550" y="5315751"/>
            <a:ext cx="2880000" cy="7200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 dirty="0">
                <a:solidFill>
                  <a:schemeClr val="bg1"/>
                </a:solidFill>
              </a:rPr>
              <a:t>Auszahlung freigegeben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4F968A1F-CD1C-4C76-BA05-0C3E69B9A3E3}"/>
              </a:ext>
            </a:extLst>
          </p:cNvPr>
          <p:cNvSpPr txBox="1"/>
          <p:nvPr/>
        </p:nvSpPr>
        <p:spPr>
          <a:xfrm>
            <a:off x="8736510" y="5976339"/>
            <a:ext cx="389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/>
              <a:t>€</a:t>
            </a:r>
          </a:p>
        </p:txBody>
      </p:sp>
      <p:cxnSp>
        <p:nvCxnSpPr>
          <p:cNvPr id="35" name="Verbinder: gewinkelt 34">
            <a:extLst>
              <a:ext uri="{FF2B5EF4-FFF2-40B4-BE49-F238E27FC236}">
                <a16:creationId xmlns:a16="http://schemas.microsoft.com/office/drawing/2014/main" id="{15820744-7C6B-4AA0-A0A4-817F006F8D91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4437218" y="4825222"/>
            <a:ext cx="1199235" cy="837481"/>
          </a:xfrm>
          <a:prstGeom prst="bentConnector3">
            <a:avLst>
              <a:gd name="adj1" fmla="val -49081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Verbinder: gewinkelt 39">
            <a:extLst>
              <a:ext uri="{FF2B5EF4-FFF2-40B4-BE49-F238E27FC236}">
                <a16:creationId xmlns:a16="http://schemas.microsoft.com/office/drawing/2014/main" id="{8FDB1A2F-9B96-42B9-A8F6-2424DF98F452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3281136" y="3978845"/>
            <a:ext cx="1199235" cy="837481"/>
          </a:xfrm>
          <a:prstGeom prst="bentConnector3">
            <a:avLst>
              <a:gd name="adj1" fmla="val -49081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Verbinder: gewinkelt 40">
            <a:extLst>
              <a:ext uri="{FF2B5EF4-FFF2-40B4-BE49-F238E27FC236}">
                <a16:creationId xmlns:a16="http://schemas.microsoft.com/office/drawing/2014/main" id="{C03C82FB-7AB0-4319-BE0C-5B868B45F989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2162735" y="3140928"/>
            <a:ext cx="1199235" cy="837481"/>
          </a:xfrm>
          <a:prstGeom prst="bentConnector3">
            <a:avLst>
              <a:gd name="adj1" fmla="val -49081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8357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E04B979-1501-4ADC-9C91-584B57EB8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Umsetzungsbeispiel…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93D95EF-756A-45AD-95B5-086BAB4BF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589" y="2492896"/>
            <a:ext cx="2879801" cy="367240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AE7FBB9-E778-450D-B8EF-CF6829651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1682" y="1067951"/>
            <a:ext cx="2857770" cy="367240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0D15876-5756-47B2-B998-B635156001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822" y="1772816"/>
            <a:ext cx="3496371" cy="461149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B8FC9C5-BB59-4479-A48F-63E0F91A13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415" t="4992" r="5626" b="88235"/>
          <a:stretch/>
        </p:blipFill>
        <p:spPr>
          <a:xfrm>
            <a:off x="4788024" y="2238740"/>
            <a:ext cx="1378320" cy="54218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1" r="2321"/>
          <a:stretch/>
        </p:blipFill>
        <p:spPr>
          <a:xfrm>
            <a:off x="2952950" y="2118184"/>
            <a:ext cx="548927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051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187F681-CE0C-42E8-9240-BB0570EFE2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SzPct val="125000"/>
              <a:buFont typeface="Wingdings" panose="05000000000000000000" pitchFamily="2" charset="2"/>
              <a:buChar char="ü"/>
            </a:pPr>
            <a:r>
              <a:rPr lang="de-AT" dirty="0"/>
              <a:t>Prozesse &amp; Anforderungen im Vorfeld besprechen &amp; definieren</a:t>
            </a:r>
          </a:p>
          <a:p>
            <a:pPr lvl="1">
              <a:buSzPct val="125000"/>
              <a:buFont typeface="Wingdings" panose="05000000000000000000" pitchFamily="2" charset="2"/>
              <a:buChar char="ü"/>
            </a:pPr>
            <a:r>
              <a:rPr lang="de-AT" dirty="0"/>
              <a:t>Erleichtert &amp; beschleunigt Entwicklung</a:t>
            </a:r>
          </a:p>
          <a:p>
            <a:pPr lvl="1">
              <a:buSzPct val="125000"/>
              <a:buFont typeface="Wingdings" panose="05000000000000000000" pitchFamily="2" charset="2"/>
              <a:buChar char="ü"/>
            </a:pPr>
            <a:r>
              <a:rPr lang="de-AT" dirty="0"/>
              <a:t>Keine doppelt, dreifach,… Diskussion (nachträglich)</a:t>
            </a:r>
          </a:p>
          <a:p>
            <a:pPr lvl="1">
              <a:buSzPct val="125000"/>
              <a:buFont typeface="Wingdings" panose="05000000000000000000" pitchFamily="2" charset="2"/>
              <a:buChar char="ü"/>
            </a:pPr>
            <a:r>
              <a:rPr lang="de-AT" dirty="0" smtClean="0"/>
              <a:t>Papierprozess kritisch hinterfragen – keine 1:1-Übernahme</a:t>
            </a:r>
            <a:endParaRPr lang="de-AT" dirty="0"/>
          </a:p>
          <a:p>
            <a:pPr>
              <a:buFont typeface="Wingdings" panose="05000000000000000000" pitchFamily="2" charset="2"/>
              <a:buChar char="ü"/>
            </a:pPr>
            <a:r>
              <a:rPr lang="de-AT" dirty="0" smtClean="0"/>
              <a:t>Technische </a:t>
            </a:r>
            <a:r>
              <a:rPr lang="de-AT" dirty="0"/>
              <a:t>&amp; fachliche Flexibilität bewahren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AT" dirty="0"/>
              <a:t>Kompromiss zw. technischem Aufwand und fachlicher Notwendigkeit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AT" dirty="0"/>
              <a:t>Pareto-Effizienz betrachten </a:t>
            </a:r>
            <a:r>
              <a:rPr lang="de-AT" dirty="0" smtClean="0"/>
              <a:t>(20:80</a:t>
            </a:r>
            <a:r>
              <a:rPr lang="de-AT" dirty="0"/>
              <a:t>) </a:t>
            </a:r>
            <a:endParaRPr lang="de-AT" dirty="0">
              <a:sym typeface="Wingdings" panose="05000000000000000000" pitchFamily="2" charset="2"/>
            </a:endParaRPr>
          </a:p>
          <a:p>
            <a:pPr lvl="2">
              <a:buFont typeface="Symbol" panose="05050102010706020507" pitchFamily="18" charset="2"/>
              <a:buChar char="-"/>
            </a:pPr>
            <a:r>
              <a:rPr lang="de-AT" dirty="0">
                <a:sym typeface="Wingdings" panose="05000000000000000000" pitchFamily="2" charset="2"/>
              </a:rPr>
              <a:t> „Ist Anforderung XY den Mehraufwand wert?“ </a:t>
            </a:r>
          </a:p>
          <a:p>
            <a:pPr marL="252000" lvl="1" indent="-252000">
              <a:buClr>
                <a:srgbClr val="80686F"/>
              </a:buClr>
              <a:buSzPct val="100000"/>
              <a:buFont typeface="Wingdings" panose="05000000000000000000" pitchFamily="2" charset="2"/>
              <a:buChar char="ü"/>
            </a:pPr>
            <a:r>
              <a:rPr lang="de-AT" sz="2000" dirty="0">
                <a:ea typeface="+mn-ea"/>
                <a:cs typeface="+mn-cs"/>
                <a:sym typeface="Wingdings" panose="05000000000000000000" pitchFamily="2" charset="2"/>
              </a:rPr>
              <a:t>Schaffung einer </a:t>
            </a:r>
            <a:r>
              <a:rPr lang="de-AT" sz="2000" dirty="0" err="1" smtClean="0">
                <a:ea typeface="+mn-ea"/>
                <a:cs typeface="+mn-cs"/>
                <a:sym typeface="Wingdings" panose="05000000000000000000" pitchFamily="2" charset="2"/>
              </a:rPr>
              <a:t>Win</a:t>
            </a:r>
            <a:r>
              <a:rPr lang="de-AT" sz="2000" dirty="0" smtClean="0">
                <a:ea typeface="+mn-ea"/>
                <a:cs typeface="+mn-cs"/>
                <a:sym typeface="Wingdings" panose="05000000000000000000" pitchFamily="2" charset="2"/>
              </a:rPr>
              <a:t>-</a:t>
            </a:r>
            <a:r>
              <a:rPr lang="de-AT" sz="2000" dirty="0" err="1" smtClean="0">
                <a:ea typeface="+mn-ea"/>
                <a:cs typeface="+mn-cs"/>
                <a:sym typeface="Wingdings" panose="05000000000000000000" pitchFamily="2" charset="2"/>
              </a:rPr>
              <a:t>win</a:t>
            </a:r>
            <a:r>
              <a:rPr lang="de-AT" sz="2000" dirty="0" smtClean="0">
                <a:ea typeface="+mn-ea"/>
                <a:cs typeface="+mn-cs"/>
                <a:sym typeface="Wingdings" panose="05000000000000000000" pitchFamily="2" charset="2"/>
              </a:rPr>
              <a:t>-Situation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AT" dirty="0">
                <a:sym typeface="Wingdings" panose="05000000000000000000" pitchFamily="2" charset="2"/>
              </a:rPr>
              <a:t>Mehrwert für alle </a:t>
            </a:r>
            <a:r>
              <a:rPr lang="de-AT" dirty="0" smtClean="0">
                <a:sym typeface="Wingdings" panose="05000000000000000000" pitchFamily="2" charset="2"/>
              </a:rPr>
              <a:t>Prozessbeteiligten</a:t>
            </a:r>
          </a:p>
          <a:p>
            <a:pPr marL="252000" lvl="1" indent="-252000">
              <a:buClr>
                <a:srgbClr val="80686F"/>
              </a:buClr>
              <a:buSzPct val="100000"/>
              <a:buFont typeface="Wingdings" panose="05000000000000000000" pitchFamily="2" charset="2"/>
              <a:buChar char="ü"/>
            </a:pPr>
            <a:r>
              <a:rPr lang="de-AT" sz="2000" dirty="0">
                <a:ea typeface="+mn-ea"/>
                <a:cs typeface="+mn-cs"/>
                <a:sym typeface="Wingdings" panose="05000000000000000000" pitchFamily="2" charset="2"/>
              </a:rPr>
              <a:t>Prognose langfristiger </a:t>
            </a:r>
            <a:r>
              <a:rPr lang="de-AT" sz="2000" dirty="0" smtClean="0">
                <a:ea typeface="+mn-ea"/>
                <a:cs typeface="+mn-cs"/>
                <a:sym typeface="Wingdings" panose="05000000000000000000" pitchFamily="2" charset="2"/>
              </a:rPr>
              <a:t>Auswirkungen…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AT" dirty="0">
                <a:sym typeface="Wingdings" panose="05000000000000000000" pitchFamily="2" charset="2"/>
              </a:rPr>
              <a:t>Freiwerdende Personalressourcen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AT" dirty="0">
                <a:sym typeface="Wingdings" panose="05000000000000000000" pitchFamily="2" charset="2"/>
              </a:rPr>
              <a:t>Unternehmenskultur</a:t>
            </a:r>
          </a:p>
          <a:p>
            <a:pPr marL="504000" lvl="2" indent="-252000">
              <a:buClr>
                <a:srgbClr val="80686F"/>
              </a:buClr>
              <a:buSzPct val="100000"/>
              <a:buFont typeface="Wingdings" panose="05000000000000000000" pitchFamily="2" charset="2"/>
              <a:buChar char="ü"/>
            </a:pPr>
            <a:endParaRPr lang="de-AT" sz="1800" dirty="0">
              <a:ea typeface="+mn-ea"/>
              <a:cs typeface="+mn-cs"/>
              <a:sym typeface="Wingdings" panose="05000000000000000000" pitchFamily="2" charset="2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de-AT" dirty="0">
              <a:sym typeface="Wingdings" panose="05000000000000000000" pitchFamily="2" charset="2"/>
            </a:endParaRPr>
          </a:p>
          <a:p>
            <a:pPr lvl="2">
              <a:buFont typeface="Symbol" panose="05050102010706020507" pitchFamily="18" charset="2"/>
              <a:buChar char="-"/>
            </a:pPr>
            <a:endParaRPr lang="de-AT" dirty="0"/>
          </a:p>
          <a:p>
            <a:pPr lvl="1"/>
            <a:endParaRPr lang="de-AT" dirty="0"/>
          </a:p>
          <a:p>
            <a:endParaRPr lang="de-AT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69A0A4F-C2B6-4A32-8243-9D5036E2D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Lessons </a:t>
            </a:r>
            <a:r>
              <a:rPr lang="de-AT" dirty="0" err="1"/>
              <a:t>learned</a:t>
            </a:r>
            <a:r>
              <a:rPr lang="de-AT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735707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0" y="1556792"/>
            <a:ext cx="9144000" cy="4824536"/>
          </a:xfrm>
        </p:spPr>
        <p:txBody>
          <a:bodyPr/>
          <a:lstStyle/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400" dirty="0"/>
          </a:p>
          <a:p>
            <a:pPr marL="0" indent="0" algn="ctr">
              <a:buNone/>
            </a:pPr>
            <a:r>
              <a:rPr lang="de-DE" sz="2400" dirty="0"/>
              <a:t>Vielen Dank für </a:t>
            </a:r>
            <a:r>
              <a:rPr lang="de-DE" sz="2400"/>
              <a:t>Ihre Aufmerksamkeit!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7001914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Digitale Transformation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76250" y="1557338"/>
            <a:ext cx="8667750" cy="4824412"/>
          </a:xfrm>
        </p:spPr>
        <p:txBody>
          <a:bodyPr/>
          <a:lstStyle/>
          <a:p>
            <a:pPr marL="0" indent="0" algn="r">
              <a:buNone/>
            </a:pPr>
            <a:r>
              <a:rPr lang="de-DE" sz="1600" dirty="0"/>
              <a:t>„Der Begriff Digitale Transformation bezeichnet erhebliche Veränderungen des Alltagslebens, der Wirtschaft und der Gesellschaft durch die Verwendung digitaler Technologien und Techniken sowie </a:t>
            </a:r>
            <a:r>
              <a:rPr lang="de-DE" sz="1600" b="1" dirty="0"/>
              <a:t>deren Auswirkungen</a:t>
            </a:r>
            <a:r>
              <a:rPr lang="de-DE" sz="1600" dirty="0"/>
              <a:t>“ (Enzyklopädie der Wirtschaftsinformatik)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ist nicht gleich Digitalisierung</a:t>
            </a:r>
          </a:p>
          <a:p>
            <a:r>
              <a:rPr lang="de-DE" dirty="0"/>
              <a:t>ist kein Projekt / Programm, sondern Teil der Unternehmenskultur</a:t>
            </a:r>
          </a:p>
          <a:p>
            <a:r>
              <a:rPr lang="de-DE" dirty="0"/>
              <a:t>ist kein (ausschließliches) IT-Thema, sondern ein Managementthema / ein Thema der Organisationsentwicklung</a:t>
            </a:r>
          </a:p>
          <a:p>
            <a:r>
              <a:rPr lang="de-DE" dirty="0"/>
              <a:t>beginnt und endet bei den Mitarbeitenden, nicht bei der Hardware</a:t>
            </a:r>
          </a:p>
          <a:p>
            <a:r>
              <a:rPr lang="de-DE" dirty="0"/>
              <a:t>ist schon da, egal ob wir wollen, oder nicht</a:t>
            </a:r>
          </a:p>
          <a:p>
            <a:r>
              <a:rPr lang="de-DE" dirty="0"/>
              <a:t>betrifft ALLE Bereiche einer Organisation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85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Handlungsebenen</a:t>
            </a:r>
          </a:p>
        </p:txBody>
      </p:sp>
      <p:pic>
        <p:nvPicPr>
          <p:cNvPr id="26" name="Graphic 7">
            <a:extLst>
              <a:ext uri="{FF2B5EF4-FFF2-40B4-BE49-F238E27FC236}">
                <a16:creationId xmlns:a16="http://schemas.microsoft.com/office/drawing/2014/main" id="{163EB1D2-8B60-4DE4-91A3-2EAC23EB600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 amt="85000"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542949" y="-243408"/>
            <a:ext cx="12151348" cy="7435516"/>
          </a:xfrm>
          <a:prstGeom prst="rect">
            <a:avLst/>
          </a:prstGeom>
        </p:spPr>
      </p:pic>
      <p:pic>
        <p:nvPicPr>
          <p:cNvPr id="27" name="Graphic 8">
            <a:extLst>
              <a:ext uri="{FF2B5EF4-FFF2-40B4-BE49-F238E27FC236}">
                <a16:creationId xmlns:a16="http://schemas.microsoft.com/office/drawing/2014/main" id="{7234F669-4B91-473E-822E-60A96811C932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5259" y="5464274"/>
            <a:ext cx="8354933" cy="760966"/>
          </a:xfrm>
          <a:prstGeom prst="rect">
            <a:avLst/>
          </a:prstGeom>
        </p:spPr>
      </p:pic>
      <p:sp>
        <p:nvSpPr>
          <p:cNvPr id="28" name="Rectangle 11">
            <a:extLst>
              <a:ext uri="{FF2B5EF4-FFF2-40B4-BE49-F238E27FC236}">
                <a16:creationId xmlns:a16="http://schemas.microsoft.com/office/drawing/2014/main" id="{77CDABC9-590A-4CE6-A827-8A15F81171FD}"/>
              </a:ext>
            </a:extLst>
          </p:cNvPr>
          <p:cNvSpPr/>
          <p:nvPr/>
        </p:nvSpPr>
        <p:spPr>
          <a:xfrm>
            <a:off x="2015016" y="2319063"/>
            <a:ext cx="510700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de-DE" sz="3200" b="1" dirty="0">
                <a:solidFill>
                  <a:srgbClr val="002B3E"/>
                </a:solidFill>
                <a:latin typeface="+mn-lt"/>
              </a:rPr>
              <a:t>Digitale Transformation</a:t>
            </a:r>
          </a:p>
        </p:txBody>
      </p:sp>
      <p:pic>
        <p:nvPicPr>
          <p:cNvPr id="29" name="Graphic 13">
            <a:extLst>
              <a:ext uri="{FF2B5EF4-FFF2-40B4-BE49-F238E27FC236}">
                <a16:creationId xmlns:a16="http://schemas.microsoft.com/office/drawing/2014/main" id="{C28B28B4-6EBF-45FE-BDF6-F4831AD05175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4418" y="3856243"/>
            <a:ext cx="8336730" cy="1565583"/>
          </a:xfrm>
          <a:prstGeom prst="rect">
            <a:avLst/>
          </a:prstGeom>
        </p:spPr>
      </p:pic>
      <p:pic>
        <p:nvPicPr>
          <p:cNvPr id="30" name="Graphic 14">
            <a:extLst>
              <a:ext uri="{FF2B5EF4-FFF2-40B4-BE49-F238E27FC236}">
                <a16:creationId xmlns:a16="http://schemas.microsoft.com/office/drawing/2014/main" id="{15129C0B-94C6-46C8-9A65-BBED9639FC59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1532" y="3056793"/>
            <a:ext cx="8335888" cy="759231"/>
          </a:xfrm>
          <a:prstGeom prst="rect">
            <a:avLst/>
          </a:prstGeom>
        </p:spPr>
      </p:pic>
      <p:sp>
        <p:nvSpPr>
          <p:cNvPr id="31" name="Rectangle 168">
            <a:extLst>
              <a:ext uri="{FF2B5EF4-FFF2-40B4-BE49-F238E27FC236}">
                <a16:creationId xmlns:a16="http://schemas.microsoft.com/office/drawing/2014/main" id="{1229AA0B-96F3-488B-A8F9-90F3B59249AA}"/>
              </a:ext>
            </a:extLst>
          </p:cNvPr>
          <p:cNvSpPr/>
          <p:nvPr/>
        </p:nvSpPr>
        <p:spPr>
          <a:xfrm>
            <a:off x="2167417" y="3412243"/>
            <a:ext cx="1065703" cy="415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de-DE" sz="1050" i="1" dirty="0">
                <a:solidFill>
                  <a:schemeClr val="bg1"/>
                </a:solidFill>
                <a:latin typeface="+mn-lt"/>
              </a:rPr>
              <a:t>Knowhow</a:t>
            </a:r>
          </a:p>
        </p:txBody>
      </p:sp>
      <p:sp>
        <p:nvSpPr>
          <p:cNvPr id="32" name="Rectangle 169">
            <a:extLst>
              <a:ext uri="{FF2B5EF4-FFF2-40B4-BE49-F238E27FC236}">
                <a16:creationId xmlns:a16="http://schemas.microsoft.com/office/drawing/2014/main" id="{498FF6E5-E27B-4A3C-849D-4C6ECA558C0E}"/>
              </a:ext>
            </a:extLst>
          </p:cNvPr>
          <p:cNvSpPr/>
          <p:nvPr/>
        </p:nvSpPr>
        <p:spPr>
          <a:xfrm>
            <a:off x="3443773" y="3406923"/>
            <a:ext cx="1065703" cy="415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de-DE" sz="1050" i="1" dirty="0">
                <a:solidFill>
                  <a:schemeClr val="bg1"/>
                </a:solidFill>
                <a:latin typeface="+mn-lt"/>
              </a:rPr>
              <a:t>Verhalten</a:t>
            </a:r>
          </a:p>
        </p:txBody>
      </p:sp>
      <p:sp>
        <p:nvSpPr>
          <p:cNvPr id="33" name="Rectangle 170">
            <a:extLst>
              <a:ext uri="{FF2B5EF4-FFF2-40B4-BE49-F238E27FC236}">
                <a16:creationId xmlns:a16="http://schemas.microsoft.com/office/drawing/2014/main" id="{CF2A9197-A240-4839-BE9F-2F1473B383F7}"/>
              </a:ext>
            </a:extLst>
          </p:cNvPr>
          <p:cNvSpPr/>
          <p:nvPr/>
        </p:nvSpPr>
        <p:spPr>
          <a:xfrm>
            <a:off x="4612052" y="3395625"/>
            <a:ext cx="1065703" cy="415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de-DE" sz="1050" i="1" dirty="0">
                <a:solidFill>
                  <a:schemeClr val="bg1"/>
                </a:solidFill>
                <a:latin typeface="+mn-lt"/>
              </a:rPr>
              <a:t>Kultur</a:t>
            </a:r>
          </a:p>
        </p:txBody>
      </p:sp>
      <p:sp>
        <p:nvSpPr>
          <p:cNvPr id="34" name="Rectangle 171">
            <a:extLst>
              <a:ext uri="{FF2B5EF4-FFF2-40B4-BE49-F238E27FC236}">
                <a16:creationId xmlns:a16="http://schemas.microsoft.com/office/drawing/2014/main" id="{7B9FA1BF-BAB2-48B8-A02C-32944F358DA8}"/>
              </a:ext>
            </a:extLst>
          </p:cNvPr>
          <p:cNvSpPr/>
          <p:nvPr/>
        </p:nvSpPr>
        <p:spPr>
          <a:xfrm>
            <a:off x="5787201" y="3406923"/>
            <a:ext cx="1065703" cy="415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de-DE" sz="1050" i="1" dirty="0">
                <a:solidFill>
                  <a:schemeClr val="bg1"/>
                </a:solidFill>
                <a:latin typeface="+mn-lt"/>
              </a:rPr>
              <a:t>Verantwortung</a:t>
            </a:r>
          </a:p>
        </p:txBody>
      </p:sp>
      <p:sp>
        <p:nvSpPr>
          <p:cNvPr id="35" name="Rectangle 172">
            <a:extLst>
              <a:ext uri="{FF2B5EF4-FFF2-40B4-BE49-F238E27FC236}">
                <a16:creationId xmlns:a16="http://schemas.microsoft.com/office/drawing/2014/main" id="{A6C114FF-3711-4DE4-888E-87CC8AC14FE8}"/>
              </a:ext>
            </a:extLst>
          </p:cNvPr>
          <p:cNvSpPr/>
          <p:nvPr/>
        </p:nvSpPr>
        <p:spPr>
          <a:xfrm>
            <a:off x="7155303" y="3403658"/>
            <a:ext cx="1065703" cy="415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de-DE" sz="1050" i="1" dirty="0">
                <a:solidFill>
                  <a:schemeClr val="bg1"/>
                </a:solidFill>
                <a:latin typeface="+mn-lt"/>
              </a:rPr>
              <a:t>Collaboration</a:t>
            </a:r>
          </a:p>
        </p:txBody>
      </p:sp>
      <p:sp>
        <p:nvSpPr>
          <p:cNvPr id="36" name="Rectangle 173">
            <a:extLst>
              <a:ext uri="{FF2B5EF4-FFF2-40B4-BE49-F238E27FC236}">
                <a16:creationId xmlns:a16="http://schemas.microsoft.com/office/drawing/2014/main" id="{B215E863-6465-4417-92A1-AF003F2E0C92}"/>
              </a:ext>
            </a:extLst>
          </p:cNvPr>
          <p:cNvSpPr/>
          <p:nvPr/>
        </p:nvSpPr>
        <p:spPr>
          <a:xfrm>
            <a:off x="2167417" y="4216863"/>
            <a:ext cx="1065703" cy="415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de-DE" sz="1050" i="1" dirty="0">
                <a:solidFill>
                  <a:schemeClr val="bg1"/>
                </a:solidFill>
                <a:latin typeface="+mn-lt"/>
              </a:rPr>
              <a:t>Prozesse</a:t>
            </a:r>
          </a:p>
        </p:txBody>
      </p:sp>
      <p:sp>
        <p:nvSpPr>
          <p:cNvPr id="37" name="Rectangle 174">
            <a:extLst>
              <a:ext uri="{FF2B5EF4-FFF2-40B4-BE49-F238E27FC236}">
                <a16:creationId xmlns:a16="http://schemas.microsoft.com/office/drawing/2014/main" id="{FBA187B4-FD34-49FC-9D7F-3A845AB7F0B2}"/>
              </a:ext>
            </a:extLst>
          </p:cNvPr>
          <p:cNvSpPr/>
          <p:nvPr/>
        </p:nvSpPr>
        <p:spPr>
          <a:xfrm>
            <a:off x="3387302" y="4202313"/>
            <a:ext cx="1219885" cy="411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de-DE" sz="1050" i="1" dirty="0">
                <a:solidFill>
                  <a:schemeClr val="bg1"/>
                </a:solidFill>
                <a:latin typeface="+mn-lt"/>
              </a:rPr>
              <a:t>Kommunikation</a:t>
            </a:r>
          </a:p>
        </p:txBody>
      </p:sp>
      <p:sp>
        <p:nvSpPr>
          <p:cNvPr id="38" name="Rectangle 175">
            <a:extLst>
              <a:ext uri="{FF2B5EF4-FFF2-40B4-BE49-F238E27FC236}">
                <a16:creationId xmlns:a16="http://schemas.microsoft.com/office/drawing/2014/main" id="{40780CE4-252B-43FC-871A-83035B25484D}"/>
              </a:ext>
            </a:extLst>
          </p:cNvPr>
          <p:cNvSpPr/>
          <p:nvPr/>
        </p:nvSpPr>
        <p:spPr>
          <a:xfrm>
            <a:off x="4650904" y="4191815"/>
            <a:ext cx="1065703" cy="415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de-DE" sz="1050" i="1" dirty="0">
                <a:solidFill>
                  <a:schemeClr val="bg1"/>
                </a:solidFill>
                <a:latin typeface="+mn-lt"/>
              </a:rPr>
              <a:t>Standards</a:t>
            </a:r>
          </a:p>
        </p:txBody>
      </p:sp>
      <p:sp>
        <p:nvSpPr>
          <p:cNvPr id="39" name="Rectangle 176">
            <a:extLst>
              <a:ext uri="{FF2B5EF4-FFF2-40B4-BE49-F238E27FC236}">
                <a16:creationId xmlns:a16="http://schemas.microsoft.com/office/drawing/2014/main" id="{CD3E2610-EC72-499F-AF61-5AF6A2700540}"/>
              </a:ext>
            </a:extLst>
          </p:cNvPr>
          <p:cNvSpPr/>
          <p:nvPr/>
        </p:nvSpPr>
        <p:spPr>
          <a:xfrm>
            <a:off x="5810524" y="4202313"/>
            <a:ext cx="1065703" cy="415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de-DE" sz="1050" i="1" dirty="0">
                <a:solidFill>
                  <a:schemeClr val="bg1"/>
                </a:solidFill>
                <a:latin typeface="+mn-lt"/>
              </a:rPr>
              <a:t>Partizipation</a:t>
            </a:r>
          </a:p>
        </p:txBody>
      </p:sp>
      <p:sp>
        <p:nvSpPr>
          <p:cNvPr id="40" name="Rectangle 177">
            <a:extLst>
              <a:ext uri="{FF2B5EF4-FFF2-40B4-BE49-F238E27FC236}">
                <a16:creationId xmlns:a16="http://schemas.microsoft.com/office/drawing/2014/main" id="{19F074A3-077A-47F1-A05B-63071991D11A}"/>
              </a:ext>
            </a:extLst>
          </p:cNvPr>
          <p:cNvSpPr/>
          <p:nvPr/>
        </p:nvSpPr>
        <p:spPr>
          <a:xfrm>
            <a:off x="7052324" y="4187192"/>
            <a:ext cx="1564129" cy="411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de-DE" sz="1050" i="1" dirty="0">
                <a:solidFill>
                  <a:schemeClr val="bg1"/>
                </a:solidFill>
                <a:latin typeface="+mn-lt"/>
              </a:rPr>
              <a:t>Arbeitplatzorganisation</a:t>
            </a:r>
          </a:p>
        </p:txBody>
      </p:sp>
      <p:sp>
        <p:nvSpPr>
          <p:cNvPr id="41" name="Rectangle 178">
            <a:extLst>
              <a:ext uri="{FF2B5EF4-FFF2-40B4-BE49-F238E27FC236}">
                <a16:creationId xmlns:a16="http://schemas.microsoft.com/office/drawing/2014/main" id="{A7625F78-94E7-449E-96E8-B21047BDEE32}"/>
              </a:ext>
            </a:extLst>
          </p:cNvPr>
          <p:cNvSpPr/>
          <p:nvPr/>
        </p:nvSpPr>
        <p:spPr>
          <a:xfrm>
            <a:off x="2168612" y="4958913"/>
            <a:ext cx="1065703" cy="415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de-DE" sz="1050" i="1" dirty="0">
                <a:solidFill>
                  <a:schemeClr val="bg1"/>
                </a:solidFill>
                <a:latin typeface="+mn-lt"/>
              </a:rPr>
              <a:t>Information</a:t>
            </a:r>
          </a:p>
        </p:txBody>
      </p:sp>
      <p:sp>
        <p:nvSpPr>
          <p:cNvPr id="42" name="Rectangle 179">
            <a:extLst>
              <a:ext uri="{FF2B5EF4-FFF2-40B4-BE49-F238E27FC236}">
                <a16:creationId xmlns:a16="http://schemas.microsoft.com/office/drawing/2014/main" id="{C68EF6DC-F2C1-414C-921C-D018FAE2F1EF}"/>
              </a:ext>
            </a:extLst>
          </p:cNvPr>
          <p:cNvSpPr/>
          <p:nvPr/>
        </p:nvSpPr>
        <p:spPr>
          <a:xfrm>
            <a:off x="3408169" y="4953361"/>
            <a:ext cx="1065703" cy="415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de-DE" sz="1050" i="1" dirty="0">
                <a:solidFill>
                  <a:schemeClr val="bg1"/>
                </a:solidFill>
                <a:latin typeface="+mn-lt"/>
              </a:rPr>
              <a:t>Integration</a:t>
            </a:r>
          </a:p>
        </p:txBody>
      </p:sp>
      <p:sp>
        <p:nvSpPr>
          <p:cNvPr id="43" name="Rectangle 180">
            <a:extLst>
              <a:ext uri="{FF2B5EF4-FFF2-40B4-BE49-F238E27FC236}">
                <a16:creationId xmlns:a16="http://schemas.microsoft.com/office/drawing/2014/main" id="{81B9F0DC-78D5-42C1-B98C-927D4E21E4A6}"/>
              </a:ext>
            </a:extLst>
          </p:cNvPr>
          <p:cNvSpPr/>
          <p:nvPr/>
        </p:nvSpPr>
        <p:spPr>
          <a:xfrm>
            <a:off x="4666470" y="4985368"/>
            <a:ext cx="1065703" cy="415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de-DE" sz="1050" i="1" dirty="0">
                <a:solidFill>
                  <a:schemeClr val="bg1"/>
                </a:solidFill>
                <a:latin typeface="+mn-lt"/>
              </a:rPr>
              <a:t>Mobile</a:t>
            </a:r>
          </a:p>
        </p:txBody>
      </p:sp>
      <p:sp>
        <p:nvSpPr>
          <p:cNvPr id="44" name="Rectangle 181">
            <a:extLst>
              <a:ext uri="{FF2B5EF4-FFF2-40B4-BE49-F238E27FC236}">
                <a16:creationId xmlns:a16="http://schemas.microsoft.com/office/drawing/2014/main" id="{B74228FC-9E12-46B9-8A2E-063F1B8ABBB1}"/>
              </a:ext>
            </a:extLst>
          </p:cNvPr>
          <p:cNvSpPr/>
          <p:nvPr/>
        </p:nvSpPr>
        <p:spPr>
          <a:xfrm>
            <a:off x="5828717" y="5009611"/>
            <a:ext cx="1065703" cy="415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de-DE" sz="1050" i="1" dirty="0">
                <a:solidFill>
                  <a:schemeClr val="bg1"/>
                </a:solidFill>
                <a:latin typeface="+mn-lt"/>
              </a:rPr>
              <a:t>Sicherheit</a:t>
            </a:r>
          </a:p>
        </p:txBody>
      </p:sp>
      <p:sp>
        <p:nvSpPr>
          <p:cNvPr id="45" name="Rectangle 182">
            <a:extLst>
              <a:ext uri="{FF2B5EF4-FFF2-40B4-BE49-F238E27FC236}">
                <a16:creationId xmlns:a16="http://schemas.microsoft.com/office/drawing/2014/main" id="{CFF497FB-2E49-4C4D-8ADA-CAA0AF7DF27C}"/>
              </a:ext>
            </a:extLst>
          </p:cNvPr>
          <p:cNvSpPr/>
          <p:nvPr/>
        </p:nvSpPr>
        <p:spPr>
          <a:xfrm>
            <a:off x="7145865" y="4989445"/>
            <a:ext cx="1065703" cy="415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de-DE" sz="1050" i="1" dirty="0">
                <a:solidFill>
                  <a:schemeClr val="bg1"/>
                </a:solidFill>
                <a:latin typeface="+mn-lt"/>
              </a:rPr>
              <a:t>IT-Strategie</a:t>
            </a:r>
          </a:p>
        </p:txBody>
      </p:sp>
      <p:sp>
        <p:nvSpPr>
          <p:cNvPr id="46" name="Rectangle 183">
            <a:extLst>
              <a:ext uri="{FF2B5EF4-FFF2-40B4-BE49-F238E27FC236}">
                <a16:creationId xmlns:a16="http://schemas.microsoft.com/office/drawing/2014/main" id="{D55D2676-DE5D-4324-9252-37FF93F69CF3}"/>
              </a:ext>
            </a:extLst>
          </p:cNvPr>
          <p:cNvSpPr/>
          <p:nvPr/>
        </p:nvSpPr>
        <p:spPr>
          <a:xfrm>
            <a:off x="478505" y="3191399"/>
            <a:ext cx="1536511" cy="427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de-DE" sz="1600" dirty="0">
                <a:solidFill>
                  <a:schemeClr val="bg1"/>
                </a:solidFill>
                <a:latin typeface="+mn-lt"/>
              </a:rPr>
              <a:t>Mensch</a:t>
            </a:r>
          </a:p>
        </p:txBody>
      </p:sp>
      <p:sp>
        <p:nvSpPr>
          <p:cNvPr id="47" name="Rectangle 184">
            <a:extLst>
              <a:ext uri="{FF2B5EF4-FFF2-40B4-BE49-F238E27FC236}">
                <a16:creationId xmlns:a16="http://schemas.microsoft.com/office/drawing/2014/main" id="{6C42CE17-26F3-458F-B7EC-9045B89A453E}"/>
              </a:ext>
            </a:extLst>
          </p:cNvPr>
          <p:cNvSpPr/>
          <p:nvPr/>
        </p:nvSpPr>
        <p:spPr>
          <a:xfrm>
            <a:off x="460968" y="4376763"/>
            <a:ext cx="1536511" cy="427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de-DE" sz="1600" dirty="0">
                <a:solidFill>
                  <a:schemeClr val="bg1"/>
                </a:solidFill>
                <a:latin typeface="+mn-lt"/>
              </a:rPr>
              <a:t>Organisation</a:t>
            </a:r>
          </a:p>
        </p:txBody>
      </p:sp>
      <p:sp>
        <p:nvSpPr>
          <p:cNvPr id="48" name="Rectangle 185">
            <a:extLst>
              <a:ext uri="{FF2B5EF4-FFF2-40B4-BE49-F238E27FC236}">
                <a16:creationId xmlns:a16="http://schemas.microsoft.com/office/drawing/2014/main" id="{CD8BA84C-EA13-4A90-A56B-5352726C38E5}"/>
              </a:ext>
            </a:extLst>
          </p:cNvPr>
          <p:cNvSpPr/>
          <p:nvPr/>
        </p:nvSpPr>
        <p:spPr>
          <a:xfrm>
            <a:off x="437316" y="5564512"/>
            <a:ext cx="1688913" cy="412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de-DE" sz="1100" dirty="0">
                <a:solidFill>
                  <a:schemeClr val="bg1"/>
                </a:solidFill>
                <a:latin typeface="+mn-lt"/>
              </a:rPr>
              <a:t>Technik IT-Architektur</a:t>
            </a:r>
          </a:p>
        </p:txBody>
      </p:sp>
    </p:spTree>
    <p:extLst>
      <p:ext uri="{BB962C8B-B14F-4D97-AF65-F5344CB8AC3E}">
        <p14:creationId xmlns:p14="http://schemas.microsoft.com/office/powerpoint/2010/main" val="2755513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41D5B7E-18EA-4DC1-AC40-D4D4D6FD7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/>
            <a:r>
              <a:rPr lang="de-AT" sz="1800" dirty="0"/>
              <a:t>Rahmenbedingungen | Herausforderungen | Beispiele</a:t>
            </a:r>
            <a:br>
              <a:rPr lang="de-AT" sz="1800" dirty="0"/>
            </a:br>
            <a:r>
              <a:rPr lang="de-AT" sz="1800" dirty="0"/>
              <a:t>Integration – Betriebsmodelle – Digitale Transformation </a:t>
            </a:r>
            <a:br>
              <a:rPr lang="de-AT" sz="1800" dirty="0"/>
            </a:br>
            <a:endParaRPr lang="de-AT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8F039A8-6A8D-4472-95E9-8DC1CA145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006898"/>
            <a:ext cx="7772400" cy="1500187"/>
          </a:xfrm>
          <a:gradFill>
            <a:gsLst>
              <a:gs pos="19000">
                <a:srgbClr val="E2001A">
                  <a:lumMod val="85000"/>
                </a:srgbClr>
              </a:gs>
              <a:gs pos="80000">
                <a:srgbClr val="CDB883"/>
              </a:gs>
            </a:gsLst>
          </a:gradFill>
        </p:spPr>
        <p:txBody>
          <a:bodyPr/>
          <a:lstStyle/>
          <a:p>
            <a:r>
              <a:rPr lang="de-AT" b="1" dirty="0"/>
              <a:t>Teil 2 – Ing. Bernhard Wallnöfer</a:t>
            </a:r>
          </a:p>
        </p:txBody>
      </p:sp>
    </p:spTree>
    <p:extLst>
      <p:ext uri="{BB962C8B-B14F-4D97-AF65-F5344CB8AC3E}">
        <p14:creationId xmlns:p14="http://schemas.microsoft.com/office/powerpoint/2010/main" val="34030023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2C8AA9E-7685-41EB-B41E-2FE6E29C3B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13" r="9439" b="4099"/>
          <a:stretch/>
        </p:blipFill>
        <p:spPr>
          <a:xfrm>
            <a:off x="539552" y="1256308"/>
            <a:ext cx="7776864" cy="469297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2A2B55-055F-4DF3-81BB-D7073223B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Anknüpfungspunkt „Technik“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A7313E1-2946-4DF5-A700-A5107EFF6BF3}"/>
              </a:ext>
            </a:extLst>
          </p:cNvPr>
          <p:cNvSpPr/>
          <p:nvPr/>
        </p:nvSpPr>
        <p:spPr>
          <a:xfrm>
            <a:off x="467544" y="5157192"/>
            <a:ext cx="7848872" cy="120371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de-AT" sz="2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„Das Fundament“</a:t>
            </a:r>
          </a:p>
        </p:txBody>
      </p:sp>
    </p:spTree>
    <p:extLst>
      <p:ext uri="{BB962C8B-B14F-4D97-AF65-F5344CB8AC3E}">
        <p14:creationId xmlns:p14="http://schemas.microsoft.com/office/powerpoint/2010/main" val="42887822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515C362B-BB81-4E18-A9A7-9AFB61007F8A}"/>
              </a:ext>
            </a:extLst>
          </p:cNvPr>
          <p:cNvSpPr/>
          <p:nvPr/>
        </p:nvSpPr>
        <p:spPr>
          <a:xfrm>
            <a:off x="683568" y="1556792"/>
            <a:ext cx="7704856" cy="4752528"/>
          </a:xfrm>
          <a:prstGeom prst="rect">
            <a:avLst/>
          </a:prstGeom>
          <a:solidFill>
            <a:srgbClr val="F2F2F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AT" sz="16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Digitale </a:t>
            </a:r>
            <a:r>
              <a:rPr lang="de-AT" sz="16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Transformation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E6E0A0D-575E-4167-BD36-78B237FA92AA}"/>
              </a:ext>
            </a:extLst>
          </p:cNvPr>
          <p:cNvSpPr/>
          <p:nvPr/>
        </p:nvSpPr>
        <p:spPr>
          <a:xfrm>
            <a:off x="1565387" y="3174682"/>
            <a:ext cx="6120000" cy="2568953"/>
          </a:xfrm>
          <a:prstGeom prst="rect">
            <a:avLst/>
          </a:prstGeom>
          <a:solidFill>
            <a:srgbClr val="F2F2F2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Operative </a:t>
            </a:r>
            <a:r>
              <a:rPr lang="de-AT" sz="16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Systeme</a:t>
            </a:r>
          </a:p>
          <a:p>
            <a:pPr algn="ctr"/>
            <a:r>
              <a:rPr lang="de-AT" sz="16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(„Tagesgeschäft“) </a:t>
            </a:r>
          </a:p>
        </p:txBody>
      </p:sp>
      <p:sp>
        <p:nvSpPr>
          <p:cNvPr id="13" name="Gleichschenkliges Dreieck 12">
            <a:extLst>
              <a:ext uri="{FF2B5EF4-FFF2-40B4-BE49-F238E27FC236}">
                <a16:creationId xmlns:a16="http://schemas.microsoft.com/office/drawing/2014/main" id="{440DE5E2-0054-468E-885E-D56F8813D8F0}"/>
              </a:ext>
            </a:extLst>
          </p:cNvPr>
          <p:cNvSpPr/>
          <p:nvPr/>
        </p:nvSpPr>
        <p:spPr>
          <a:xfrm>
            <a:off x="972000" y="1854117"/>
            <a:ext cx="7200000" cy="1320565"/>
          </a:xfrm>
          <a:prstGeom prst="triangle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AT" sz="16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Strategische </a:t>
            </a:r>
            <a:r>
              <a:rPr lang="de-AT" sz="16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Systeme</a:t>
            </a:r>
          </a:p>
          <a:p>
            <a:pPr algn="ctr"/>
            <a:r>
              <a:rPr lang="de-AT" sz="16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(„Datenanalyse“)</a:t>
            </a:r>
            <a:endParaRPr lang="de-AT" sz="16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algn="ctr"/>
            <a:endParaRPr lang="de-AT" sz="14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C78A197F-489C-4D71-A4C6-F576D500821E}"/>
              </a:ext>
            </a:extLst>
          </p:cNvPr>
          <p:cNvSpPr/>
          <p:nvPr/>
        </p:nvSpPr>
        <p:spPr>
          <a:xfrm>
            <a:off x="961471" y="5733256"/>
            <a:ext cx="7200000" cy="360040"/>
          </a:xfrm>
          <a:prstGeom prst="rect">
            <a:avLst/>
          </a:prstGeom>
          <a:solidFill>
            <a:srgbClr val="F2F2F2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Betriebsmodelle </a:t>
            </a:r>
            <a:r>
              <a:rPr lang="de-AT" sz="16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&amp; Infrastruktur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E99614A-CBF4-40F4-8BC9-714B73AFA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„Haus der Technik“</a:t>
            </a:r>
          </a:p>
        </p:txBody>
      </p:sp>
    </p:spTree>
    <p:extLst>
      <p:ext uri="{BB962C8B-B14F-4D97-AF65-F5344CB8AC3E}">
        <p14:creationId xmlns:p14="http://schemas.microsoft.com/office/powerpoint/2010/main" val="25248963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IBK + IVM">
  <a:themeElements>
    <a:clrScheme name="IVM">
      <a:dk1>
        <a:srgbClr val="333333"/>
      </a:dk1>
      <a:lt1>
        <a:srgbClr val="FFFFFF"/>
      </a:lt1>
      <a:dk2>
        <a:srgbClr val="333333"/>
      </a:dk2>
      <a:lt2>
        <a:srgbClr val="DDD3AF"/>
      </a:lt2>
      <a:accent1>
        <a:srgbClr val="80686F"/>
      </a:accent1>
      <a:accent2>
        <a:srgbClr val="C7B37F"/>
      </a:accent2>
      <a:accent3>
        <a:srgbClr val="DDD3AF"/>
      </a:accent3>
      <a:accent4>
        <a:srgbClr val="C7B37F"/>
      </a:accent4>
      <a:accent5>
        <a:srgbClr val="DDD3AF"/>
      </a:accent5>
      <a:accent6>
        <a:srgbClr val="C7B37F"/>
      </a:accent6>
      <a:hlink>
        <a:srgbClr val="C7B37F"/>
      </a:hlink>
      <a:folHlink>
        <a:srgbClr val="80686F"/>
      </a:folHlink>
    </a:clrScheme>
    <a:fontScheme name="Präsentationsmaster_IV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äsentationsmaster_IVM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smaster_IVM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smaster_IVM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smaster_IVM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smaster_IVM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smaster_IVM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smaster_IVM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smaster_IVM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smaster_IVM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smaster_IVM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smaster_IVM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smaster_IVM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vm-int_ci_vorlage_praesentation.potx" id="{ABED27ED-15DE-4683-A1DE-FF47EF726814}" vid="{60BEEA7C-5665-4235-8B5E-6DC45EAC9E5F}"/>
    </a:ext>
  </a:extLst>
</a:theme>
</file>

<file path=ppt/theme/theme2.xml><?xml version="1.0" encoding="utf-8"?>
<a:theme xmlns:a="http://schemas.openxmlformats.org/drawingml/2006/main" name="IBK">
  <a:themeElements>
    <a:clrScheme name="IVM">
      <a:dk1>
        <a:srgbClr val="333333"/>
      </a:dk1>
      <a:lt1>
        <a:srgbClr val="FFFFFF"/>
      </a:lt1>
      <a:dk2>
        <a:srgbClr val="333333"/>
      </a:dk2>
      <a:lt2>
        <a:srgbClr val="DDD3AF"/>
      </a:lt2>
      <a:accent1>
        <a:srgbClr val="80686F"/>
      </a:accent1>
      <a:accent2>
        <a:srgbClr val="C7B37F"/>
      </a:accent2>
      <a:accent3>
        <a:srgbClr val="DDD3AF"/>
      </a:accent3>
      <a:accent4>
        <a:srgbClr val="C7B37F"/>
      </a:accent4>
      <a:accent5>
        <a:srgbClr val="DDD3AF"/>
      </a:accent5>
      <a:accent6>
        <a:srgbClr val="C7B37F"/>
      </a:accent6>
      <a:hlink>
        <a:srgbClr val="C7B37F"/>
      </a:hlink>
      <a:folHlink>
        <a:srgbClr val="80686F"/>
      </a:folHlink>
    </a:clrScheme>
    <a:fontScheme name="Präsentationsmaster_IV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äsentationsmaster_IVM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smaster_IVM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smaster_IVM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smaster_IVM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smaster_IVM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smaster_IVM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smaster_IVM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smaster_IVM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smaster_IVM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smaster_IVM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smaster_IVM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smaster_IVM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vm-int_ci_vorlage_praesentation.potx" id="{ABED27ED-15DE-4683-A1DE-FF47EF726814}" vid="{60BEEA7C-5665-4235-8B5E-6DC45EAC9E5F}"/>
    </a:ext>
  </a:extLst>
</a:theme>
</file>

<file path=ppt/theme/theme3.xml><?xml version="1.0" encoding="utf-8"?>
<a:theme xmlns:a="http://schemas.openxmlformats.org/drawingml/2006/main" name="IVM">
  <a:themeElements>
    <a:clrScheme name="IVM">
      <a:dk1>
        <a:srgbClr val="333333"/>
      </a:dk1>
      <a:lt1>
        <a:srgbClr val="FFFFFF"/>
      </a:lt1>
      <a:dk2>
        <a:srgbClr val="333333"/>
      </a:dk2>
      <a:lt2>
        <a:srgbClr val="DDD3AF"/>
      </a:lt2>
      <a:accent1>
        <a:srgbClr val="80686F"/>
      </a:accent1>
      <a:accent2>
        <a:srgbClr val="C7B37F"/>
      </a:accent2>
      <a:accent3>
        <a:srgbClr val="DDD3AF"/>
      </a:accent3>
      <a:accent4>
        <a:srgbClr val="C7B37F"/>
      </a:accent4>
      <a:accent5>
        <a:srgbClr val="DDD3AF"/>
      </a:accent5>
      <a:accent6>
        <a:srgbClr val="C7B37F"/>
      </a:accent6>
      <a:hlink>
        <a:srgbClr val="C7B37F"/>
      </a:hlink>
      <a:folHlink>
        <a:srgbClr val="80686F"/>
      </a:folHlink>
    </a:clrScheme>
    <a:fontScheme name="Präsentationsmaster_IV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äsentationsmaster_IVM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smaster_IVM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smaster_IVM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smaster_IVM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smaster_IVM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smaster_IVM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smaster_IVM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smaster_IVM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smaster_IVM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smaster_IVM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smaster_IVM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smaster_IVM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vm-int_ci_vorlage_praesentation.potx" id="{ABED27ED-15DE-4683-A1DE-FF47EF726814}" vid="{60BEEA7C-5665-4235-8B5E-6DC45EAC9E5F}"/>
    </a:ext>
  </a:extLst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Application xmlns="http://www.sap.com/cof/powerpoint/application">
  <Version>2</Version>
  <Revision>2.4.0.63248</Revision>
</Application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0DBBECE703AD24B97E26A3FE4E00522" ma:contentTypeVersion="7" ma:contentTypeDescription="Ein neues Dokument erstellen." ma:contentTypeScope="" ma:versionID="dfad2d04ffb0b918b0df00eef66ad60c">
  <xsd:schema xmlns:xsd="http://www.w3.org/2001/XMLSchema" xmlns:xs="http://www.w3.org/2001/XMLSchema" xmlns:p="http://schemas.microsoft.com/office/2006/metadata/properties" xmlns:ns2="7cea2349-4b75-4658-8e4d-3e1858448923" xmlns:ns3="76f9564c-f664-40e9-a31b-f081d6cf6dc8" xmlns:ns4="8e2ab089-9df6-4474-bc4b-e8bebd8514db" targetNamespace="http://schemas.microsoft.com/office/2006/metadata/properties" ma:root="true" ma:fieldsID="12f54614f46be86e9119a023b68dfc88" ns2:_="" ns3:_="" ns4:_="">
    <xsd:import namespace="7cea2349-4b75-4658-8e4d-3e1858448923"/>
    <xsd:import namespace="76f9564c-f664-40e9-a31b-f081d6cf6dc8"/>
    <xsd:import namespace="8e2ab089-9df6-4474-bc4b-e8bebd8514d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Thema" minOccurs="0"/>
                <xsd:element ref="ns4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ea2349-4b75-4658-8e4d-3e185844892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ert der Dokument-ID" ma:description="Der Wert der diesem Element zugewiesenen Dokument-ID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Beständige ID" ma:description="ID beim Hinzufügen beibehalten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f9564c-f664-40e9-a31b-f081d6cf6dc8" elementFormDefault="qualified">
    <xsd:import namespace="http://schemas.microsoft.com/office/2006/documentManagement/types"/>
    <xsd:import namespace="http://schemas.microsoft.com/office/infopath/2007/PartnerControls"/>
    <xsd:element name="Thema" ma:index="11" nillable="true" ma:displayName="Thema" ma:description="Akquise Thema" ma:internalName="Thema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ERP"/>
                        <xsd:enumeration value="Planung"/>
                        <xsd:enumeration value="PEP"/>
                        <xsd:enumeration value="BI"/>
                        <xsd:enumeration value="Portfolio"/>
                        <xsd:enumeration value="Rechnungswesen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2ab089-9df6-4474-bc4b-e8bebd8514d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Freigegeben fü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cea2349-4b75-4658-8e4d-3e1858448923">IVMINTERN-49-3370</_dlc_DocId>
    <_dlc_DocIdUrl xmlns="7cea2349-4b75-4658-8e4d-3e1858448923">
      <Url>https://ivmsharepoint.verwaltungsmanagement.at/websites/ivm/intern/_layouts/15/DocIdRedir.aspx?ID=IVMINTERN-49-3370</Url>
      <Description>IVMINTERN-49-3370</Description>
    </_dlc_DocIdUrl>
    <Thema xmlns="76f9564c-f664-40e9-a31b-f081d6cf6dc8">
      <Value>ERP</Value>
      <Value>Planung</Value>
      <Value>BI</Value>
      <Value>Rechnungswesen</Value>
    </Thema>
  </documentManagement>
</p:properties>
</file>

<file path=customXml/item6.xml><?xml version="1.0" encoding="utf-8"?>
<Application xmlns="http://www.sap.com/cof/ao/powerpoint/application">
  <com.sap.ip.bi.pioneer>
    <Version>4</Version>
    <AAO_Revision>2.4.0.63248</AAO_Revision>
    <RefreshOnOpen>False</RefreshOnOpen>
    <PlanningModeSetToChangeMode>True</PlanningModeSetToChangeMode>
    <Cleaned>False</Cleaned>
    <ForcePromptOnInitialRefresh>False</ForcePromptOnInitialRefresh>
    <StorePromptsInDocument>True</StorePromptsInDocument>
    <MergeVariables>False</MergeVariables>
    <WorkingMode>Local</WorkingMode>
    <RefreshPlanningObjectsOnRefreshAll>True</RefreshPlanningObjectsOnRefreshAll>
    <Items/>
  </com.sap.ip.bi.pioneer>
</Application>
</file>

<file path=customXml/itemProps1.xml><?xml version="1.0" encoding="utf-8"?>
<ds:datastoreItem xmlns:ds="http://schemas.openxmlformats.org/officeDocument/2006/customXml" ds:itemID="{991667CE-A7D5-448D-8775-D89BB05140FD}">
  <ds:schemaRefs>
    <ds:schemaRef ds:uri="http://www.sap.com/cof/powerpoint/application"/>
  </ds:schemaRefs>
</ds:datastoreItem>
</file>

<file path=customXml/itemProps2.xml><?xml version="1.0" encoding="utf-8"?>
<ds:datastoreItem xmlns:ds="http://schemas.openxmlformats.org/officeDocument/2006/customXml" ds:itemID="{D1D8FE3B-1C8D-4CBF-B32B-C70F6FC6B1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ea2349-4b75-4658-8e4d-3e1858448923"/>
    <ds:schemaRef ds:uri="76f9564c-f664-40e9-a31b-f081d6cf6dc8"/>
    <ds:schemaRef ds:uri="8e2ab089-9df6-4474-bc4b-e8bebd8514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2C8757A-9743-4699-8716-6D87CD492485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C0ED24CD-CFB1-4DEF-8973-119E19A33C27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F8AF53D7-1506-4B3F-B7D6-C3E70F80473F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8e2ab089-9df6-4474-bc4b-e8bebd8514db"/>
    <ds:schemaRef ds:uri="76f9564c-f664-40e9-a31b-f081d6cf6dc8"/>
    <ds:schemaRef ds:uri="7cea2349-4b75-4658-8e4d-3e1858448923"/>
    <ds:schemaRef ds:uri="http://www.w3.org/XML/1998/namespace"/>
    <ds:schemaRef ds:uri="http://purl.org/dc/dcmitype/"/>
  </ds:schemaRefs>
</ds:datastoreItem>
</file>

<file path=customXml/itemProps6.xml><?xml version="1.0" encoding="utf-8"?>
<ds:datastoreItem xmlns:ds="http://schemas.openxmlformats.org/officeDocument/2006/customXml" ds:itemID="{3B1F6C09-819A-4329-BE77-730940F8F698}">
  <ds:schemaRefs>
    <ds:schemaRef ds:uri="http://www.sap.com/cof/ao/powerpoint/applic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2640</Words>
  <Application>Microsoft Office PowerPoint</Application>
  <PresentationFormat>Bildschirmpräsentation (4:3)</PresentationFormat>
  <Paragraphs>524</Paragraphs>
  <Slides>43</Slides>
  <Notes>25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43</vt:i4>
      </vt:variant>
    </vt:vector>
  </HeadingPairs>
  <TitlesOfParts>
    <vt:vector size="51" baseType="lpstr">
      <vt:lpstr>Arial</vt:lpstr>
      <vt:lpstr>Cambria</vt:lpstr>
      <vt:lpstr>Courier New</vt:lpstr>
      <vt:lpstr>Symbol</vt:lpstr>
      <vt:lpstr>Wingdings</vt:lpstr>
      <vt:lpstr>IBK + IVM</vt:lpstr>
      <vt:lpstr>IBK</vt:lpstr>
      <vt:lpstr>IVM</vt:lpstr>
      <vt:lpstr>PowerPoint-Präsentation</vt:lpstr>
      <vt:lpstr>Agenda</vt:lpstr>
      <vt:lpstr>Digitale Transformation in der öff. Verwaltung – Einleitung und Rahmen</vt:lpstr>
      <vt:lpstr>PowerPoint-Präsentation</vt:lpstr>
      <vt:lpstr>Digitale Transformation</vt:lpstr>
      <vt:lpstr>Handlungsebenen</vt:lpstr>
      <vt:lpstr>Rahmenbedingungen | Herausforderungen | Beispiele Integration – Betriebsmodelle – Digitale Transformation  </vt:lpstr>
      <vt:lpstr>Anknüpfungspunkt „Technik“</vt:lpstr>
      <vt:lpstr>„Haus der Technik“</vt:lpstr>
      <vt:lpstr>1. Operative Systeme | Tagesgeschäft</vt:lpstr>
      <vt:lpstr>1. Operative Systeme | Tagesgeschäft</vt:lpstr>
      <vt:lpstr>1. Operative Systeme | Tagesgeschäft</vt:lpstr>
      <vt:lpstr>2. Datenanalyse | GIS</vt:lpstr>
      <vt:lpstr>2. Datenanalyse | GIS</vt:lpstr>
      <vt:lpstr>2. Baum- und Grünflächenkataster </vt:lpstr>
      <vt:lpstr>2. Bodenmarkierungen &amp; Straßenschilder</vt:lpstr>
      <vt:lpstr>2. Unfallerfassung &amp; -auswertung</vt:lpstr>
      <vt:lpstr>Fazit | Wirkungsbereiche</vt:lpstr>
      <vt:lpstr>Herausforderungen</vt:lpstr>
      <vt:lpstr>Chancen</vt:lpstr>
      <vt:lpstr>Fazit: Technik &amp; digitale Transformation</vt:lpstr>
      <vt:lpstr>PowerPoint-Präsentation</vt:lpstr>
      <vt:lpstr>Digitale Transformation in der öff. Verwaltung – ausgewählte Praxisbeispiele </vt:lpstr>
      <vt:lpstr> </vt:lpstr>
      <vt:lpstr>Herausforderungen &amp; Zielsetzungen</vt:lpstr>
      <vt:lpstr>Prozesse</vt:lpstr>
      <vt:lpstr>Intelligente Ressourcennutzung durch Zentralisierung </vt:lpstr>
      <vt:lpstr>Aktueller Stand – Lessons Learned</vt:lpstr>
      <vt:lpstr> </vt:lpstr>
      <vt:lpstr>Digitale Baueinreichung – Zielsetzung  </vt:lpstr>
      <vt:lpstr>Szenario „Minimalvariante”</vt:lpstr>
      <vt:lpstr>Szenario „Minimalvariante”</vt:lpstr>
      <vt:lpstr>Szenario „Minimalvariante”</vt:lpstr>
      <vt:lpstr>Sonstige Überlegungen</vt:lpstr>
      <vt:lpstr>  </vt:lpstr>
      <vt:lpstr>Herausforderungen</vt:lpstr>
      <vt:lpstr>PowerPoint-Präsentation</vt:lpstr>
      <vt:lpstr>Ausgangssituation &amp; Zielsetzung</vt:lpstr>
      <vt:lpstr>Prämissen</vt:lpstr>
      <vt:lpstr>Prozesse</vt:lpstr>
      <vt:lpstr>Umsetzungsbeispiel…</vt:lpstr>
      <vt:lpstr>Lessons learned…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Canstein</dc:creator>
  <cp:lastModifiedBy>Christian Mayr</cp:lastModifiedBy>
  <cp:revision>750</cp:revision>
  <dcterms:created xsi:type="dcterms:W3CDTF">2015-07-07T09:40:07Z</dcterms:created>
  <dcterms:modified xsi:type="dcterms:W3CDTF">2018-10-18T12:09:30Z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611e25be-0695-49c2-a84a-871bfb9cb7ee</vt:lpwstr>
  </property>
  <property fmtid="{D5CDD505-2E9C-101B-9397-08002B2CF9AE}" pid="3" name="ContentTypeId">
    <vt:lpwstr>0x010100C0DBBECE703AD24B97E26A3FE4E00522</vt:lpwstr>
  </property>
</Properties>
</file>